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659" r:id="rId3"/>
    <p:sldId id="257" r:id="rId4"/>
    <p:sldId id="259" r:id="rId5"/>
    <p:sldId id="258" r:id="rId6"/>
    <p:sldId id="256" r:id="rId7"/>
    <p:sldId id="260" r:id="rId8"/>
    <p:sldId id="261" r:id="rId9"/>
    <p:sldId id="657" r:id="rId10"/>
    <p:sldId id="263" r:id="rId11"/>
    <p:sldId id="272" r:id="rId12"/>
    <p:sldId id="271" r:id="rId13"/>
    <p:sldId id="276" r:id="rId14"/>
    <p:sldId id="283" r:id="rId15"/>
    <p:sldId id="277" r:id="rId16"/>
    <p:sldId id="273" r:id="rId17"/>
    <p:sldId id="275" r:id="rId18"/>
    <p:sldId id="279" r:id="rId19"/>
    <p:sldId id="278" r:id="rId20"/>
    <p:sldId id="264" r:id="rId21"/>
    <p:sldId id="265" r:id="rId22"/>
    <p:sldId id="266" r:id="rId23"/>
    <p:sldId id="267" r:id="rId24"/>
    <p:sldId id="268" r:id="rId25"/>
    <p:sldId id="269" r:id="rId26"/>
    <p:sldId id="658" r:id="rId27"/>
    <p:sldId id="270"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DB56EA-A892-788B-F346-A390295A843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E0FBBF4-B5AA-2E49-07E2-413B4000F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084D746-1905-D58F-8048-55A97A3B1431}"/>
              </a:ext>
            </a:extLst>
          </p:cNvPr>
          <p:cNvSpPr>
            <a:spLocks noGrp="1"/>
          </p:cNvSpPr>
          <p:nvPr>
            <p:ph type="dt" sz="half" idx="10"/>
          </p:nvPr>
        </p:nvSpPr>
        <p:spPr/>
        <p:txBody>
          <a:bodyPr/>
          <a:lstStyle/>
          <a:p>
            <a:fld id="{1A946313-A5A0-4E0B-B1E9-DB0ED93CEE59}" type="datetimeFigureOut">
              <a:rPr lang="ru-RU" smtClean="0"/>
              <a:t>28.10.2022</a:t>
            </a:fld>
            <a:endParaRPr lang="ru-RU"/>
          </a:p>
        </p:txBody>
      </p:sp>
      <p:sp>
        <p:nvSpPr>
          <p:cNvPr id="5" name="Нижний колонтитул 4">
            <a:extLst>
              <a:ext uri="{FF2B5EF4-FFF2-40B4-BE49-F238E27FC236}">
                <a16:creationId xmlns:a16="http://schemas.microsoft.com/office/drawing/2014/main" id="{794A422E-60A8-94AC-36A2-3DCEAE7785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5844D37-067C-AD7A-360C-F376ADA32AD5}"/>
              </a:ext>
            </a:extLst>
          </p:cNvPr>
          <p:cNvSpPr>
            <a:spLocks noGrp="1"/>
          </p:cNvSpPr>
          <p:nvPr>
            <p:ph type="sldNum" sz="quarter" idx="12"/>
          </p:nvPr>
        </p:nvSpPr>
        <p:spPr/>
        <p:txBody>
          <a:bodyPr/>
          <a:lstStyle/>
          <a:p>
            <a:fld id="{9505B3B5-EE41-473B-B563-8188A7749946}" type="slidenum">
              <a:rPr lang="ru-RU" smtClean="0"/>
              <a:t>‹#›</a:t>
            </a:fld>
            <a:endParaRPr lang="ru-RU"/>
          </a:p>
        </p:txBody>
      </p:sp>
    </p:spTree>
    <p:extLst>
      <p:ext uri="{BB962C8B-B14F-4D97-AF65-F5344CB8AC3E}">
        <p14:creationId xmlns:p14="http://schemas.microsoft.com/office/powerpoint/2010/main" val="160931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A55EF5-4431-A86C-C9D2-F5B6B8C7639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A902BBD-B40D-DDA6-A324-8AE018DC83D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206668A-E921-C265-09C5-4B9FF95F640D}"/>
              </a:ext>
            </a:extLst>
          </p:cNvPr>
          <p:cNvSpPr>
            <a:spLocks noGrp="1"/>
          </p:cNvSpPr>
          <p:nvPr>
            <p:ph type="dt" sz="half" idx="10"/>
          </p:nvPr>
        </p:nvSpPr>
        <p:spPr/>
        <p:txBody>
          <a:bodyPr/>
          <a:lstStyle/>
          <a:p>
            <a:fld id="{1A946313-A5A0-4E0B-B1E9-DB0ED93CEE59}" type="datetimeFigureOut">
              <a:rPr lang="ru-RU" smtClean="0"/>
              <a:t>28.10.2022</a:t>
            </a:fld>
            <a:endParaRPr lang="ru-RU"/>
          </a:p>
        </p:txBody>
      </p:sp>
      <p:sp>
        <p:nvSpPr>
          <p:cNvPr id="5" name="Нижний колонтитул 4">
            <a:extLst>
              <a:ext uri="{FF2B5EF4-FFF2-40B4-BE49-F238E27FC236}">
                <a16:creationId xmlns:a16="http://schemas.microsoft.com/office/drawing/2014/main" id="{678BA7D9-7642-EDEA-FDFD-E157DB9FF3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5103983-70FE-B290-8DBA-538FC1971A1C}"/>
              </a:ext>
            </a:extLst>
          </p:cNvPr>
          <p:cNvSpPr>
            <a:spLocks noGrp="1"/>
          </p:cNvSpPr>
          <p:nvPr>
            <p:ph type="sldNum" sz="quarter" idx="12"/>
          </p:nvPr>
        </p:nvSpPr>
        <p:spPr/>
        <p:txBody>
          <a:bodyPr/>
          <a:lstStyle/>
          <a:p>
            <a:fld id="{9505B3B5-EE41-473B-B563-8188A7749946}" type="slidenum">
              <a:rPr lang="ru-RU" smtClean="0"/>
              <a:t>‹#›</a:t>
            </a:fld>
            <a:endParaRPr lang="ru-RU"/>
          </a:p>
        </p:txBody>
      </p:sp>
    </p:spTree>
    <p:extLst>
      <p:ext uri="{BB962C8B-B14F-4D97-AF65-F5344CB8AC3E}">
        <p14:creationId xmlns:p14="http://schemas.microsoft.com/office/powerpoint/2010/main" val="360244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8112D04-089B-D215-D901-1475F8BDF13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A699D45-4524-2AC3-D45C-529F0BB7CEA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6BC71A4-15AF-0A1A-6F55-FA23060B6723}"/>
              </a:ext>
            </a:extLst>
          </p:cNvPr>
          <p:cNvSpPr>
            <a:spLocks noGrp="1"/>
          </p:cNvSpPr>
          <p:nvPr>
            <p:ph type="dt" sz="half" idx="10"/>
          </p:nvPr>
        </p:nvSpPr>
        <p:spPr/>
        <p:txBody>
          <a:bodyPr/>
          <a:lstStyle/>
          <a:p>
            <a:fld id="{1A946313-A5A0-4E0B-B1E9-DB0ED93CEE59}" type="datetimeFigureOut">
              <a:rPr lang="ru-RU" smtClean="0"/>
              <a:t>28.10.2022</a:t>
            </a:fld>
            <a:endParaRPr lang="ru-RU"/>
          </a:p>
        </p:txBody>
      </p:sp>
      <p:sp>
        <p:nvSpPr>
          <p:cNvPr id="5" name="Нижний колонтитул 4">
            <a:extLst>
              <a:ext uri="{FF2B5EF4-FFF2-40B4-BE49-F238E27FC236}">
                <a16:creationId xmlns:a16="http://schemas.microsoft.com/office/drawing/2014/main" id="{7E889D65-C7CB-4454-C2A9-CB2965661D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C6FB3B0-E6F0-4967-C6A2-5816FF03DBE5}"/>
              </a:ext>
            </a:extLst>
          </p:cNvPr>
          <p:cNvSpPr>
            <a:spLocks noGrp="1"/>
          </p:cNvSpPr>
          <p:nvPr>
            <p:ph type="sldNum" sz="quarter" idx="12"/>
          </p:nvPr>
        </p:nvSpPr>
        <p:spPr/>
        <p:txBody>
          <a:bodyPr/>
          <a:lstStyle/>
          <a:p>
            <a:fld id="{9505B3B5-EE41-473B-B563-8188A7749946}" type="slidenum">
              <a:rPr lang="ru-RU" smtClean="0"/>
              <a:t>‹#›</a:t>
            </a:fld>
            <a:endParaRPr lang="ru-RU"/>
          </a:p>
        </p:txBody>
      </p:sp>
    </p:spTree>
    <p:extLst>
      <p:ext uri="{BB962C8B-B14F-4D97-AF65-F5344CB8AC3E}">
        <p14:creationId xmlns:p14="http://schemas.microsoft.com/office/powerpoint/2010/main" val="3958259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267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B9BF90-E332-F920-1D68-53D1E1473B1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75DBD98-7BFD-21DC-04F0-8FA46F776FD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61AFAAB-3A9E-E50E-5E06-ECF6F314AEF2}"/>
              </a:ext>
            </a:extLst>
          </p:cNvPr>
          <p:cNvSpPr>
            <a:spLocks noGrp="1"/>
          </p:cNvSpPr>
          <p:nvPr>
            <p:ph type="dt" sz="half" idx="10"/>
          </p:nvPr>
        </p:nvSpPr>
        <p:spPr/>
        <p:txBody>
          <a:bodyPr/>
          <a:lstStyle/>
          <a:p>
            <a:fld id="{1A946313-A5A0-4E0B-B1E9-DB0ED93CEE59}" type="datetimeFigureOut">
              <a:rPr lang="ru-RU" smtClean="0"/>
              <a:t>28.10.2022</a:t>
            </a:fld>
            <a:endParaRPr lang="ru-RU"/>
          </a:p>
        </p:txBody>
      </p:sp>
      <p:sp>
        <p:nvSpPr>
          <p:cNvPr id="5" name="Нижний колонтитул 4">
            <a:extLst>
              <a:ext uri="{FF2B5EF4-FFF2-40B4-BE49-F238E27FC236}">
                <a16:creationId xmlns:a16="http://schemas.microsoft.com/office/drawing/2014/main" id="{2A3150EB-28CF-1562-BCA2-B9D7A49EF3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4BB838C-8AD1-F26C-3E1F-CDA3237A7172}"/>
              </a:ext>
            </a:extLst>
          </p:cNvPr>
          <p:cNvSpPr>
            <a:spLocks noGrp="1"/>
          </p:cNvSpPr>
          <p:nvPr>
            <p:ph type="sldNum" sz="quarter" idx="12"/>
          </p:nvPr>
        </p:nvSpPr>
        <p:spPr/>
        <p:txBody>
          <a:bodyPr/>
          <a:lstStyle/>
          <a:p>
            <a:fld id="{9505B3B5-EE41-473B-B563-8188A7749946}" type="slidenum">
              <a:rPr lang="ru-RU" smtClean="0"/>
              <a:t>‹#›</a:t>
            </a:fld>
            <a:endParaRPr lang="ru-RU"/>
          </a:p>
        </p:txBody>
      </p:sp>
    </p:spTree>
    <p:extLst>
      <p:ext uri="{BB962C8B-B14F-4D97-AF65-F5344CB8AC3E}">
        <p14:creationId xmlns:p14="http://schemas.microsoft.com/office/powerpoint/2010/main" val="420175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9ECBA5-7A9B-C1A2-C03E-78A2E29DD6A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F3C4FB9-B026-B994-EFAC-F22AE23B7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603274D-BFD8-9576-791B-2B469D026FE6}"/>
              </a:ext>
            </a:extLst>
          </p:cNvPr>
          <p:cNvSpPr>
            <a:spLocks noGrp="1"/>
          </p:cNvSpPr>
          <p:nvPr>
            <p:ph type="dt" sz="half" idx="10"/>
          </p:nvPr>
        </p:nvSpPr>
        <p:spPr/>
        <p:txBody>
          <a:bodyPr/>
          <a:lstStyle/>
          <a:p>
            <a:fld id="{1A946313-A5A0-4E0B-B1E9-DB0ED93CEE59}" type="datetimeFigureOut">
              <a:rPr lang="ru-RU" smtClean="0"/>
              <a:t>28.10.2022</a:t>
            </a:fld>
            <a:endParaRPr lang="ru-RU"/>
          </a:p>
        </p:txBody>
      </p:sp>
      <p:sp>
        <p:nvSpPr>
          <p:cNvPr id="5" name="Нижний колонтитул 4">
            <a:extLst>
              <a:ext uri="{FF2B5EF4-FFF2-40B4-BE49-F238E27FC236}">
                <a16:creationId xmlns:a16="http://schemas.microsoft.com/office/drawing/2014/main" id="{BEF21F85-365E-59CF-F11E-6A6C6AD586D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24F3605-C296-755A-89F1-CA0F5B2AF6F1}"/>
              </a:ext>
            </a:extLst>
          </p:cNvPr>
          <p:cNvSpPr>
            <a:spLocks noGrp="1"/>
          </p:cNvSpPr>
          <p:nvPr>
            <p:ph type="sldNum" sz="quarter" idx="12"/>
          </p:nvPr>
        </p:nvSpPr>
        <p:spPr/>
        <p:txBody>
          <a:bodyPr/>
          <a:lstStyle/>
          <a:p>
            <a:fld id="{9505B3B5-EE41-473B-B563-8188A7749946}" type="slidenum">
              <a:rPr lang="ru-RU" smtClean="0"/>
              <a:t>‹#›</a:t>
            </a:fld>
            <a:endParaRPr lang="ru-RU"/>
          </a:p>
        </p:txBody>
      </p:sp>
    </p:spTree>
    <p:extLst>
      <p:ext uri="{BB962C8B-B14F-4D97-AF65-F5344CB8AC3E}">
        <p14:creationId xmlns:p14="http://schemas.microsoft.com/office/powerpoint/2010/main" val="170691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DC9D49-B820-EC16-6C19-273141DFC53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864F247-85F2-1CD3-4880-06BE72BDCCF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798EC97-DCF4-2ED7-22F7-29B957E347D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8EC2DE9-4D79-A337-6742-7115A3C3DF44}"/>
              </a:ext>
            </a:extLst>
          </p:cNvPr>
          <p:cNvSpPr>
            <a:spLocks noGrp="1"/>
          </p:cNvSpPr>
          <p:nvPr>
            <p:ph type="dt" sz="half" idx="10"/>
          </p:nvPr>
        </p:nvSpPr>
        <p:spPr/>
        <p:txBody>
          <a:bodyPr/>
          <a:lstStyle/>
          <a:p>
            <a:fld id="{1A946313-A5A0-4E0B-B1E9-DB0ED93CEE59}" type="datetimeFigureOut">
              <a:rPr lang="ru-RU" smtClean="0"/>
              <a:t>28.10.2022</a:t>
            </a:fld>
            <a:endParaRPr lang="ru-RU"/>
          </a:p>
        </p:txBody>
      </p:sp>
      <p:sp>
        <p:nvSpPr>
          <p:cNvPr id="6" name="Нижний колонтитул 5">
            <a:extLst>
              <a:ext uri="{FF2B5EF4-FFF2-40B4-BE49-F238E27FC236}">
                <a16:creationId xmlns:a16="http://schemas.microsoft.com/office/drawing/2014/main" id="{D659B057-79AF-FB0D-2DEF-717970FA619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AB83A67-1F02-7D13-737B-C83916D96449}"/>
              </a:ext>
            </a:extLst>
          </p:cNvPr>
          <p:cNvSpPr>
            <a:spLocks noGrp="1"/>
          </p:cNvSpPr>
          <p:nvPr>
            <p:ph type="sldNum" sz="quarter" idx="12"/>
          </p:nvPr>
        </p:nvSpPr>
        <p:spPr/>
        <p:txBody>
          <a:bodyPr/>
          <a:lstStyle/>
          <a:p>
            <a:fld id="{9505B3B5-EE41-473B-B563-8188A7749946}" type="slidenum">
              <a:rPr lang="ru-RU" smtClean="0"/>
              <a:t>‹#›</a:t>
            </a:fld>
            <a:endParaRPr lang="ru-RU"/>
          </a:p>
        </p:txBody>
      </p:sp>
    </p:spTree>
    <p:extLst>
      <p:ext uri="{BB962C8B-B14F-4D97-AF65-F5344CB8AC3E}">
        <p14:creationId xmlns:p14="http://schemas.microsoft.com/office/powerpoint/2010/main" val="3238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4403F-6E86-7BC0-3A9B-2E05E1DC93E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06D60FB-F1FB-6C32-17EC-ACB27FC59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C2E28C5-4893-C5F9-A403-F880FC2A99A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732616E-618D-4F10-7BB4-7114E8DBFC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4BEE6B3-DF64-D942-7DC9-0A2CEDD88F3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86312DA-83E3-14C4-6310-38A882394154}"/>
              </a:ext>
            </a:extLst>
          </p:cNvPr>
          <p:cNvSpPr>
            <a:spLocks noGrp="1"/>
          </p:cNvSpPr>
          <p:nvPr>
            <p:ph type="dt" sz="half" idx="10"/>
          </p:nvPr>
        </p:nvSpPr>
        <p:spPr/>
        <p:txBody>
          <a:bodyPr/>
          <a:lstStyle/>
          <a:p>
            <a:fld id="{1A946313-A5A0-4E0B-B1E9-DB0ED93CEE59}" type="datetimeFigureOut">
              <a:rPr lang="ru-RU" smtClean="0"/>
              <a:t>28.10.2022</a:t>
            </a:fld>
            <a:endParaRPr lang="ru-RU"/>
          </a:p>
        </p:txBody>
      </p:sp>
      <p:sp>
        <p:nvSpPr>
          <p:cNvPr id="8" name="Нижний колонтитул 7">
            <a:extLst>
              <a:ext uri="{FF2B5EF4-FFF2-40B4-BE49-F238E27FC236}">
                <a16:creationId xmlns:a16="http://schemas.microsoft.com/office/drawing/2014/main" id="{90D8B8F6-A939-933C-5412-C0DDC9BDC1A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365F392-2776-2DB7-CBFA-DD46CC4D6525}"/>
              </a:ext>
            </a:extLst>
          </p:cNvPr>
          <p:cNvSpPr>
            <a:spLocks noGrp="1"/>
          </p:cNvSpPr>
          <p:nvPr>
            <p:ph type="sldNum" sz="quarter" idx="12"/>
          </p:nvPr>
        </p:nvSpPr>
        <p:spPr/>
        <p:txBody>
          <a:bodyPr/>
          <a:lstStyle/>
          <a:p>
            <a:fld id="{9505B3B5-EE41-473B-B563-8188A7749946}" type="slidenum">
              <a:rPr lang="ru-RU" smtClean="0"/>
              <a:t>‹#›</a:t>
            </a:fld>
            <a:endParaRPr lang="ru-RU"/>
          </a:p>
        </p:txBody>
      </p:sp>
    </p:spTree>
    <p:extLst>
      <p:ext uri="{BB962C8B-B14F-4D97-AF65-F5344CB8AC3E}">
        <p14:creationId xmlns:p14="http://schemas.microsoft.com/office/powerpoint/2010/main" val="326153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CA4351-0DD8-4673-52A9-18CF0B5776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2DD6D77-A804-5B65-4DCF-C01B7499287A}"/>
              </a:ext>
            </a:extLst>
          </p:cNvPr>
          <p:cNvSpPr>
            <a:spLocks noGrp="1"/>
          </p:cNvSpPr>
          <p:nvPr>
            <p:ph type="dt" sz="half" idx="10"/>
          </p:nvPr>
        </p:nvSpPr>
        <p:spPr/>
        <p:txBody>
          <a:bodyPr/>
          <a:lstStyle/>
          <a:p>
            <a:fld id="{1A946313-A5A0-4E0B-B1E9-DB0ED93CEE59}" type="datetimeFigureOut">
              <a:rPr lang="ru-RU" smtClean="0"/>
              <a:t>28.10.2022</a:t>
            </a:fld>
            <a:endParaRPr lang="ru-RU"/>
          </a:p>
        </p:txBody>
      </p:sp>
      <p:sp>
        <p:nvSpPr>
          <p:cNvPr id="4" name="Нижний колонтитул 3">
            <a:extLst>
              <a:ext uri="{FF2B5EF4-FFF2-40B4-BE49-F238E27FC236}">
                <a16:creationId xmlns:a16="http://schemas.microsoft.com/office/drawing/2014/main" id="{D340F91A-879B-597C-450E-FE0E66C7D18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0140548-5106-2593-F4A9-E5518060C585}"/>
              </a:ext>
            </a:extLst>
          </p:cNvPr>
          <p:cNvSpPr>
            <a:spLocks noGrp="1"/>
          </p:cNvSpPr>
          <p:nvPr>
            <p:ph type="sldNum" sz="quarter" idx="12"/>
          </p:nvPr>
        </p:nvSpPr>
        <p:spPr/>
        <p:txBody>
          <a:bodyPr/>
          <a:lstStyle/>
          <a:p>
            <a:fld id="{9505B3B5-EE41-473B-B563-8188A7749946}" type="slidenum">
              <a:rPr lang="ru-RU" smtClean="0"/>
              <a:t>‹#›</a:t>
            </a:fld>
            <a:endParaRPr lang="ru-RU"/>
          </a:p>
        </p:txBody>
      </p:sp>
    </p:spTree>
    <p:extLst>
      <p:ext uri="{BB962C8B-B14F-4D97-AF65-F5344CB8AC3E}">
        <p14:creationId xmlns:p14="http://schemas.microsoft.com/office/powerpoint/2010/main" val="223871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4EB1B9B-07BC-F6C4-6184-0DB7C0480997}"/>
              </a:ext>
            </a:extLst>
          </p:cNvPr>
          <p:cNvSpPr>
            <a:spLocks noGrp="1"/>
          </p:cNvSpPr>
          <p:nvPr>
            <p:ph type="dt" sz="half" idx="10"/>
          </p:nvPr>
        </p:nvSpPr>
        <p:spPr/>
        <p:txBody>
          <a:bodyPr/>
          <a:lstStyle/>
          <a:p>
            <a:fld id="{1A946313-A5A0-4E0B-B1E9-DB0ED93CEE59}" type="datetimeFigureOut">
              <a:rPr lang="ru-RU" smtClean="0"/>
              <a:t>28.10.2022</a:t>
            </a:fld>
            <a:endParaRPr lang="ru-RU"/>
          </a:p>
        </p:txBody>
      </p:sp>
      <p:sp>
        <p:nvSpPr>
          <p:cNvPr id="3" name="Нижний колонтитул 2">
            <a:extLst>
              <a:ext uri="{FF2B5EF4-FFF2-40B4-BE49-F238E27FC236}">
                <a16:creationId xmlns:a16="http://schemas.microsoft.com/office/drawing/2014/main" id="{8BB706CF-616A-E24B-AC21-81C6528486A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D456919-32DB-0FC5-1F64-29032974A5AE}"/>
              </a:ext>
            </a:extLst>
          </p:cNvPr>
          <p:cNvSpPr>
            <a:spLocks noGrp="1"/>
          </p:cNvSpPr>
          <p:nvPr>
            <p:ph type="sldNum" sz="quarter" idx="12"/>
          </p:nvPr>
        </p:nvSpPr>
        <p:spPr/>
        <p:txBody>
          <a:bodyPr/>
          <a:lstStyle/>
          <a:p>
            <a:fld id="{9505B3B5-EE41-473B-B563-8188A7749946}" type="slidenum">
              <a:rPr lang="ru-RU" smtClean="0"/>
              <a:t>‹#›</a:t>
            </a:fld>
            <a:endParaRPr lang="ru-RU"/>
          </a:p>
        </p:txBody>
      </p:sp>
    </p:spTree>
    <p:extLst>
      <p:ext uri="{BB962C8B-B14F-4D97-AF65-F5344CB8AC3E}">
        <p14:creationId xmlns:p14="http://schemas.microsoft.com/office/powerpoint/2010/main" val="88024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20261-9F43-D2E0-BA7F-04881186E08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20BBD74-C974-F59A-578B-CBE5F6DFE2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D05A809-C139-38F1-420C-E65C9F7EA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AE7C95F-CED0-684C-2E35-513069445F4E}"/>
              </a:ext>
            </a:extLst>
          </p:cNvPr>
          <p:cNvSpPr>
            <a:spLocks noGrp="1"/>
          </p:cNvSpPr>
          <p:nvPr>
            <p:ph type="dt" sz="half" idx="10"/>
          </p:nvPr>
        </p:nvSpPr>
        <p:spPr/>
        <p:txBody>
          <a:bodyPr/>
          <a:lstStyle/>
          <a:p>
            <a:fld id="{1A946313-A5A0-4E0B-B1E9-DB0ED93CEE59}" type="datetimeFigureOut">
              <a:rPr lang="ru-RU" smtClean="0"/>
              <a:t>28.10.2022</a:t>
            </a:fld>
            <a:endParaRPr lang="ru-RU"/>
          </a:p>
        </p:txBody>
      </p:sp>
      <p:sp>
        <p:nvSpPr>
          <p:cNvPr id="6" name="Нижний колонтитул 5">
            <a:extLst>
              <a:ext uri="{FF2B5EF4-FFF2-40B4-BE49-F238E27FC236}">
                <a16:creationId xmlns:a16="http://schemas.microsoft.com/office/drawing/2014/main" id="{4D4284EA-D4F2-E8D4-B206-D68A0FB39E4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4F6CF2D-DBF6-6AFF-0B32-91076DFAD7FB}"/>
              </a:ext>
            </a:extLst>
          </p:cNvPr>
          <p:cNvSpPr>
            <a:spLocks noGrp="1"/>
          </p:cNvSpPr>
          <p:nvPr>
            <p:ph type="sldNum" sz="quarter" idx="12"/>
          </p:nvPr>
        </p:nvSpPr>
        <p:spPr/>
        <p:txBody>
          <a:bodyPr/>
          <a:lstStyle/>
          <a:p>
            <a:fld id="{9505B3B5-EE41-473B-B563-8188A7749946}" type="slidenum">
              <a:rPr lang="ru-RU" smtClean="0"/>
              <a:t>‹#›</a:t>
            </a:fld>
            <a:endParaRPr lang="ru-RU"/>
          </a:p>
        </p:txBody>
      </p:sp>
    </p:spTree>
    <p:extLst>
      <p:ext uri="{BB962C8B-B14F-4D97-AF65-F5344CB8AC3E}">
        <p14:creationId xmlns:p14="http://schemas.microsoft.com/office/powerpoint/2010/main" val="326529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56134D-8BFF-4F55-D146-446FFE2289F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5F4E14D-CBF9-10F2-783B-9426D9A4C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92F2218-40FC-4DC8-3E0F-4CCEFAFF9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D82B366-1CFA-A029-B3CF-861650D6E9E8}"/>
              </a:ext>
            </a:extLst>
          </p:cNvPr>
          <p:cNvSpPr>
            <a:spLocks noGrp="1"/>
          </p:cNvSpPr>
          <p:nvPr>
            <p:ph type="dt" sz="half" idx="10"/>
          </p:nvPr>
        </p:nvSpPr>
        <p:spPr/>
        <p:txBody>
          <a:bodyPr/>
          <a:lstStyle/>
          <a:p>
            <a:fld id="{1A946313-A5A0-4E0B-B1E9-DB0ED93CEE59}" type="datetimeFigureOut">
              <a:rPr lang="ru-RU" smtClean="0"/>
              <a:t>28.10.2022</a:t>
            </a:fld>
            <a:endParaRPr lang="ru-RU"/>
          </a:p>
        </p:txBody>
      </p:sp>
      <p:sp>
        <p:nvSpPr>
          <p:cNvPr id="6" name="Нижний колонтитул 5">
            <a:extLst>
              <a:ext uri="{FF2B5EF4-FFF2-40B4-BE49-F238E27FC236}">
                <a16:creationId xmlns:a16="http://schemas.microsoft.com/office/drawing/2014/main" id="{D6403F77-CEF1-4464-E122-6E3E170DE22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1EFFAD4-22B9-55D0-02D2-2A897945C341}"/>
              </a:ext>
            </a:extLst>
          </p:cNvPr>
          <p:cNvSpPr>
            <a:spLocks noGrp="1"/>
          </p:cNvSpPr>
          <p:nvPr>
            <p:ph type="sldNum" sz="quarter" idx="12"/>
          </p:nvPr>
        </p:nvSpPr>
        <p:spPr/>
        <p:txBody>
          <a:bodyPr/>
          <a:lstStyle/>
          <a:p>
            <a:fld id="{9505B3B5-EE41-473B-B563-8188A7749946}" type="slidenum">
              <a:rPr lang="ru-RU" smtClean="0"/>
              <a:t>‹#›</a:t>
            </a:fld>
            <a:endParaRPr lang="ru-RU"/>
          </a:p>
        </p:txBody>
      </p:sp>
    </p:spTree>
    <p:extLst>
      <p:ext uri="{BB962C8B-B14F-4D97-AF65-F5344CB8AC3E}">
        <p14:creationId xmlns:p14="http://schemas.microsoft.com/office/powerpoint/2010/main" val="154224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378B3E-56DD-32DA-887C-3F59B9D99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7880C77-FB4B-8E97-E809-FE524BD42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7664AE7-5E80-D4D6-B473-DB0572E0DF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46313-A5A0-4E0B-B1E9-DB0ED93CEE59}" type="datetimeFigureOut">
              <a:rPr lang="ru-RU" smtClean="0"/>
              <a:t>28.10.2022</a:t>
            </a:fld>
            <a:endParaRPr lang="ru-RU"/>
          </a:p>
        </p:txBody>
      </p:sp>
      <p:sp>
        <p:nvSpPr>
          <p:cNvPr id="5" name="Нижний колонтитул 4">
            <a:extLst>
              <a:ext uri="{FF2B5EF4-FFF2-40B4-BE49-F238E27FC236}">
                <a16:creationId xmlns:a16="http://schemas.microsoft.com/office/drawing/2014/main" id="{E61F3CB7-701F-1855-9E85-34D39CB8F0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AC17558-72B3-C84E-6727-37A66512E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5B3B5-EE41-473B-B563-8188A7749946}" type="slidenum">
              <a:rPr lang="ru-RU" smtClean="0"/>
              <a:t>‹#›</a:t>
            </a:fld>
            <a:endParaRPr lang="ru-RU"/>
          </a:p>
        </p:txBody>
      </p:sp>
    </p:spTree>
    <p:extLst>
      <p:ext uri="{BB962C8B-B14F-4D97-AF65-F5344CB8AC3E}">
        <p14:creationId xmlns:p14="http://schemas.microsoft.com/office/powerpoint/2010/main" val="56205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10.0.20.161/zenodo.6998964" TargetMode="External"/><Relationship Id="rId2" Type="http://schemas.openxmlformats.org/officeDocument/2006/relationships/hyperlink" Target="https://doi.org/10.3390/su1416999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29C26A-816F-826D-21FF-09B95580C75D}"/>
              </a:ext>
            </a:extLst>
          </p:cNvPr>
          <p:cNvSpPr txBox="1"/>
          <p:nvPr/>
        </p:nvSpPr>
        <p:spPr>
          <a:xfrm>
            <a:off x="203200" y="3533055"/>
            <a:ext cx="4974975" cy="475212"/>
          </a:xfrm>
          <a:prstGeom prst="rect">
            <a:avLst/>
          </a:prstGeom>
        </p:spPr>
        <p:txBody>
          <a:bodyPr vert="horz" lIns="91440" tIns="45720" rIns="91440" bIns="45720" rtlCol="0" anchor="t">
            <a:noAutofit/>
          </a:bodyPr>
          <a:lstStyle/>
          <a:p>
            <a:r>
              <a:rPr lang="en-GB" sz="1800" b="1" dirty="0" err="1">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Svitlana</a:t>
            </a:r>
            <a:r>
              <a:rPr lang="en-GB" sz="1800" b="1"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Boychenko </a:t>
            </a:r>
            <a:r>
              <a:rPr lang="en-GB" sz="1800" b="1" baseline="30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ru-RU" sz="1800" b="1" baseline="30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GB" sz="1800" b="1"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GB" sz="1800" b="1" dirty="0" err="1">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Tetyana</a:t>
            </a:r>
            <a:r>
              <a:rPr lang="en-GB" sz="1800" b="1"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Kuchma </a:t>
            </a:r>
            <a:r>
              <a:rPr lang="en-GB" sz="1800" b="1" dirty="0">
                <a:solidFill>
                  <a:schemeClr val="accent1">
                    <a:lumMod val="50000"/>
                  </a:schemeClr>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GB" sz="1800" b="1" baseline="30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ru-RU" sz="1800" b="1" baseline="30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3</a:t>
            </a:r>
            <a:endParaRPr lang="ru-RU" sz="1800" b="1" baseline="30000" dirty="0">
              <a:solidFill>
                <a:schemeClr val="accent1">
                  <a:lumMod val="50000"/>
                </a:schemeClr>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27" name="Freeform: Shape 2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Рисунок 1" descr="Изображение выглядит как карта&#10;&#10;Автоматически созданное описание">
            <a:extLst>
              <a:ext uri="{FF2B5EF4-FFF2-40B4-BE49-F238E27FC236}">
                <a16:creationId xmlns:a16="http://schemas.microsoft.com/office/drawing/2014/main" id="{33F22463-4B4A-FFA1-6C56-0357762259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151" r="3370" b="2"/>
          <a:stretch/>
        </p:blipFill>
        <p:spPr bwMode="auto">
          <a:xfrm>
            <a:off x="6890868" y="-2"/>
            <a:ext cx="5301132" cy="5508704"/>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
        <p:nvSpPr>
          <p:cNvPr id="6" name="TextBox 5">
            <a:extLst>
              <a:ext uri="{FF2B5EF4-FFF2-40B4-BE49-F238E27FC236}">
                <a16:creationId xmlns:a16="http://schemas.microsoft.com/office/drawing/2014/main" id="{C8AA48B2-25A5-EE50-DB90-DCE87B0171A6}"/>
              </a:ext>
            </a:extLst>
          </p:cNvPr>
          <p:cNvSpPr txBox="1"/>
          <p:nvPr/>
        </p:nvSpPr>
        <p:spPr>
          <a:xfrm>
            <a:off x="203200" y="1280075"/>
            <a:ext cx="6379580" cy="1569660"/>
          </a:xfrm>
          <a:prstGeom prst="rect">
            <a:avLst/>
          </a:prstGeom>
          <a:noFill/>
        </p:spPr>
        <p:txBody>
          <a:bodyPr wrap="square">
            <a:spAutoFit/>
          </a:bodyPr>
          <a:lstStyle/>
          <a:p>
            <a:r>
              <a:rPr lang="en-US" sz="4800" b="1" kern="1200" dirty="0">
                <a:solidFill>
                  <a:srgbClr val="C00000"/>
                </a:solidFill>
                <a:latin typeface="Palatino Linotype" panose="02040502050505030304" pitchFamily="18" charset="0"/>
                <a:ea typeface="+mj-ea"/>
                <a:cs typeface="+mj-cs"/>
              </a:rPr>
              <a:t>Crimea: challenges, threats, solutions</a:t>
            </a:r>
            <a:endParaRPr lang="ru-RU" sz="4800" dirty="0">
              <a:latin typeface="Palatino Linotype" panose="02040502050505030304" pitchFamily="18" charset="0"/>
            </a:endParaRPr>
          </a:p>
        </p:txBody>
      </p:sp>
      <p:sp>
        <p:nvSpPr>
          <p:cNvPr id="4" name="TextBox 3">
            <a:extLst>
              <a:ext uri="{FF2B5EF4-FFF2-40B4-BE49-F238E27FC236}">
                <a16:creationId xmlns:a16="http://schemas.microsoft.com/office/drawing/2014/main" id="{7AA63A1D-B961-6F20-B54F-C2BD5365022B}"/>
              </a:ext>
            </a:extLst>
          </p:cNvPr>
          <p:cNvSpPr txBox="1"/>
          <p:nvPr/>
        </p:nvSpPr>
        <p:spPr>
          <a:xfrm>
            <a:off x="-13631" y="4217588"/>
            <a:ext cx="6687668" cy="830997"/>
          </a:xfrm>
          <a:prstGeom prst="rect">
            <a:avLst/>
          </a:prstGeom>
          <a:noFill/>
        </p:spPr>
        <p:txBody>
          <a:bodyPr wrap="square">
            <a:spAutoFit/>
          </a:bodyPr>
          <a:lstStyle/>
          <a:p>
            <a:pPr marL="360363" indent="-268288">
              <a:tabLst>
                <a:tab pos="452438" algn="l"/>
              </a:tabLst>
            </a:pPr>
            <a:r>
              <a:rPr lang="en-GB" sz="1600" baseline="30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1  </a:t>
            </a:r>
            <a:r>
              <a:rPr lang="en-GB" sz="16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S.I. Subbotin Institute of Geophysics of the NAS of Ukraine,</a:t>
            </a:r>
          </a:p>
          <a:p>
            <a:pPr marL="360363" indent="-268288">
              <a:tabLst>
                <a:tab pos="452438" algn="l"/>
              </a:tabLst>
            </a:pPr>
            <a:r>
              <a:rPr lang="en-GB" sz="1600" baseline="30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2  </a:t>
            </a:r>
            <a:r>
              <a:rPr lang="en-GB" sz="16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Institute of Agroecology and Environmental Management,</a:t>
            </a:r>
          </a:p>
          <a:p>
            <a:pPr marL="360363" indent="-268288">
              <a:tabLst>
                <a:tab pos="452438" algn="l"/>
              </a:tabLst>
            </a:pPr>
            <a:r>
              <a:rPr lang="en-GB" sz="1600" b="1" baseline="30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3  </a:t>
            </a:r>
            <a:r>
              <a:rPr lang="en-GB" sz="16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National University of Kyiv–</a:t>
            </a:r>
            <a:r>
              <a:rPr lang="en-GB" sz="1600" dirty="0" err="1">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Mohyla</a:t>
            </a:r>
            <a:r>
              <a:rPr lang="en-GB" sz="16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Academy, </a:t>
            </a:r>
            <a:endParaRPr lang="ru-RU" sz="1600" dirty="0">
              <a:solidFill>
                <a:schemeClr val="accent1">
                  <a:lumMod val="50000"/>
                </a:schemeClr>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E7BEB3EB-C808-76AD-A21E-A21F377B5989}"/>
              </a:ext>
            </a:extLst>
          </p:cNvPr>
          <p:cNvSpPr txBox="1"/>
          <p:nvPr/>
        </p:nvSpPr>
        <p:spPr>
          <a:xfrm>
            <a:off x="4535470" y="5867455"/>
            <a:ext cx="7656530" cy="923330"/>
          </a:xfrm>
          <a:prstGeom prst="rect">
            <a:avLst/>
          </a:prstGeom>
          <a:noFill/>
        </p:spPr>
        <p:txBody>
          <a:bodyPr wrap="square">
            <a:spAutoFit/>
          </a:bodyPr>
          <a:lstStyle/>
          <a:p>
            <a:pPr algn="just">
              <a:spcAft>
                <a:spcPts val="600"/>
              </a:spcAft>
            </a:pPr>
            <a:r>
              <a:rPr lang="en-US" sz="18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The studies were carried out under the projects, which is implemented by the International Renaissance Foundation with the financial support of the Government of Sweden and Baltic University </a:t>
            </a:r>
            <a:r>
              <a:rPr lang="en-US" sz="18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Programme</a:t>
            </a:r>
            <a:r>
              <a:rPr lang="en-US" sz="18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(Uppsala, Sweden).</a:t>
            </a:r>
            <a:endParaRPr lang="ru-RU" sz="18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893852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52EF48-18F0-1802-DBC0-90BFF59F5529}"/>
              </a:ext>
            </a:extLst>
          </p:cNvPr>
          <p:cNvSpPr txBox="1"/>
          <p:nvPr/>
        </p:nvSpPr>
        <p:spPr>
          <a:xfrm>
            <a:off x="912232" y="3099910"/>
            <a:ext cx="10172700" cy="830997"/>
          </a:xfrm>
          <a:prstGeom prst="rect">
            <a:avLst/>
          </a:prstGeom>
          <a:noFill/>
        </p:spPr>
        <p:txBody>
          <a:bodyPr wrap="square">
            <a:spAutoFit/>
          </a:bodyPr>
          <a:lstStyle/>
          <a:p>
            <a:r>
              <a:rPr lang="en-GB" sz="2400" b="1" dirty="0">
                <a:solidFill>
                  <a:srgbClr val="C00000"/>
                </a:solidFill>
                <a:effectLst>
                  <a:outerShdw blurRad="38100" dist="38100" dir="2700000" algn="tl">
                    <a:srgbClr val="000000">
                      <a:alpha val="43137"/>
                    </a:srgbClr>
                  </a:outerShdw>
                </a:effectLst>
                <a:latin typeface="Palatino Linotype" panose="02040502050505030304" pitchFamily="18" charset="0"/>
                <a:ea typeface="SimSun" panose="02010600030101010101" pitchFamily="2" charset="-122"/>
                <a:cs typeface="Times New Roman" panose="02020603050405020304" pitchFamily="18" charset="0"/>
              </a:rPr>
              <a:t>Change in the Water Surface Area of Reservoir of the Crimea According to Radar Satellite data Sentinel–1 for the Period 2015–2021</a:t>
            </a:r>
            <a:endParaRPr lang="ru-RU"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792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139CA8-77B8-CEB8-127D-781CEB969FA4}"/>
              </a:ext>
            </a:extLst>
          </p:cNvPr>
          <p:cNvSpPr txBox="1"/>
          <p:nvPr/>
        </p:nvSpPr>
        <p:spPr>
          <a:xfrm>
            <a:off x="660400" y="435410"/>
            <a:ext cx="11163300" cy="794064"/>
          </a:xfrm>
          <a:prstGeom prst="rect">
            <a:avLst/>
          </a:prstGeom>
          <a:noFill/>
        </p:spPr>
        <p:txBody>
          <a:bodyPr wrap="square">
            <a:spAutoFit/>
          </a:bodyPr>
          <a:lstStyle/>
          <a:p>
            <a:pPr algn="ctr">
              <a:lnSpc>
                <a:spcPct val="95000"/>
              </a:lnSpc>
              <a:spcBef>
                <a:spcPts val="1200"/>
              </a:spcBef>
              <a:spcAft>
                <a:spcPts val="600"/>
              </a:spcAft>
            </a:pPr>
            <a:r>
              <a:rPr lang="en-GB" sz="24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Comparison of the water mirror areas of the reservoirs in Crimea in 2015–2021 according to radar satellite data Sentinel–1</a:t>
            </a:r>
            <a:endParaRPr lang="ru-RU" sz="24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672946C9-026E-1801-C164-A9E869AF8F42}"/>
              </a:ext>
            </a:extLst>
          </p:cNvPr>
          <p:cNvGraphicFramePr>
            <a:graphicFrameLocks noGrp="1"/>
          </p:cNvGraphicFramePr>
          <p:nvPr>
            <p:extLst>
              <p:ext uri="{D42A27DB-BD31-4B8C-83A1-F6EECF244321}">
                <p14:modId xmlns:p14="http://schemas.microsoft.com/office/powerpoint/2010/main" val="1263458086"/>
              </p:ext>
            </p:extLst>
          </p:nvPr>
        </p:nvGraphicFramePr>
        <p:xfrm>
          <a:off x="356839" y="1301950"/>
          <a:ext cx="11466866" cy="4937760"/>
        </p:xfrm>
        <a:graphic>
          <a:graphicData uri="http://schemas.openxmlformats.org/drawingml/2006/table">
            <a:tbl>
              <a:tblPr firstRow="1" firstCol="1" bandRow="1"/>
              <a:tblGrid>
                <a:gridCol w="1610210">
                  <a:extLst>
                    <a:ext uri="{9D8B030D-6E8A-4147-A177-3AD203B41FA5}">
                      <a16:colId xmlns:a16="http://schemas.microsoft.com/office/drawing/2014/main" val="1697701705"/>
                    </a:ext>
                  </a:extLst>
                </a:gridCol>
                <a:gridCol w="648711">
                  <a:extLst>
                    <a:ext uri="{9D8B030D-6E8A-4147-A177-3AD203B41FA5}">
                      <a16:colId xmlns:a16="http://schemas.microsoft.com/office/drawing/2014/main" val="1535701381"/>
                    </a:ext>
                  </a:extLst>
                </a:gridCol>
                <a:gridCol w="901440">
                  <a:extLst>
                    <a:ext uri="{9D8B030D-6E8A-4147-A177-3AD203B41FA5}">
                      <a16:colId xmlns:a16="http://schemas.microsoft.com/office/drawing/2014/main" val="1321724446"/>
                    </a:ext>
                  </a:extLst>
                </a:gridCol>
                <a:gridCol w="690088">
                  <a:extLst>
                    <a:ext uri="{9D8B030D-6E8A-4147-A177-3AD203B41FA5}">
                      <a16:colId xmlns:a16="http://schemas.microsoft.com/office/drawing/2014/main" val="2235862998"/>
                    </a:ext>
                  </a:extLst>
                </a:gridCol>
                <a:gridCol w="691360">
                  <a:extLst>
                    <a:ext uri="{9D8B030D-6E8A-4147-A177-3AD203B41FA5}">
                      <a16:colId xmlns:a16="http://schemas.microsoft.com/office/drawing/2014/main" val="3877067457"/>
                    </a:ext>
                  </a:extLst>
                </a:gridCol>
                <a:gridCol w="692633">
                  <a:extLst>
                    <a:ext uri="{9D8B030D-6E8A-4147-A177-3AD203B41FA5}">
                      <a16:colId xmlns:a16="http://schemas.microsoft.com/office/drawing/2014/main" val="4130474072"/>
                    </a:ext>
                  </a:extLst>
                </a:gridCol>
                <a:gridCol w="691360">
                  <a:extLst>
                    <a:ext uri="{9D8B030D-6E8A-4147-A177-3AD203B41FA5}">
                      <a16:colId xmlns:a16="http://schemas.microsoft.com/office/drawing/2014/main" val="1712396389"/>
                    </a:ext>
                  </a:extLst>
                </a:gridCol>
                <a:gridCol w="691360">
                  <a:extLst>
                    <a:ext uri="{9D8B030D-6E8A-4147-A177-3AD203B41FA5}">
                      <a16:colId xmlns:a16="http://schemas.microsoft.com/office/drawing/2014/main" val="2755042472"/>
                    </a:ext>
                  </a:extLst>
                </a:gridCol>
                <a:gridCol w="692633">
                  <a:extLst>
                    <a:ext uri="{9D8B030D-6E8A-4147-A177-3AD203B41FA5}">
                      <a16:colId xmlns:a16="http://schemas.microsoft.com/office/drawing/2014/main" val="1799270757"/>
                    </a:ext>
                  </a:extLst>
                </a:gridCol>
                <a:gridCol w="691360">
                  <a:extLst>
                    <a:ext uri="{9D8B030D-6E8A-4147-A177-3AD203B41FA5}">
                      <a16:colId xmlns:a16="http://schemas.microsoft.com/office/drawing/2014/main" val="2600536244"/>
                    </a:ext>
                  </a:extLst>
                </a:gridCol>
                <a:gridCol w="697725">
                  <a:extLst>
                    <a:ext uri="{9D8B030D-6E8A-4147-A177-3AD203B41FA5}">
                      <a16:colId xmlns:a16="http://schemas.microsoft.com/office/drawing/2014/main" val="2043623065"/>
                    </a:ext>
                  </a:extLst>
                </a:gridCol>
                <a:gridCol w="692633">
                  <a:extLst>
                    <a:ext uri="{9D8B030D-6E8A-4147-A177-3AD203B41FA5}">
                      <a16:colId xmlns:a16="http://schemas.microsoft.com/office/drawing/2014/main" val="2003930741"/>
                    </a:ext>
                  </a:extLst>
                </a:gridCol>
                <a:gridCol w="691360">
                  <a:extLst>
                    <a:ext uri="{9D8B030D-6E8A-4147-A177-3AD203B41FA5}">
                      <a16:colId xmlns:a16="http://schemas.microsoft.com/office/drawing/2014/main" val="2937111657"/>
                    </a:ext>
                  </a:extLst>
                </a:gridCol>
                <a:gridCol w="691360">
                  <a:extLst>
                    <a:ext uri="{9D8B030D-6E8A-4147-A177-3AD203B41FA5}">
                      <a16:colId xmlns:a16="http://schemas.microsoft.com/office/drawing/2014/main" val="384053419"/>
                    </a:ext>
                  </a:extLst>
                </a:gridCol>
                <a:gridCol w="692633">
                  <a:extLst>
                    <a:ext uri="{9D8B030D-6E8A-4147-A177-3AD203B41FA5}">
                      <a16:colId xmlns:a16="http://schemas.microsoft.com/office/drawing/2014/main" val="1358658096"/>
                    </a:ext>
                  </a:extLst>
                </a:gridCol>
              </a:tblGrid>
              <a:tr h="0">
                <a:tc rowSpan="2">
                  <a:txBody>
                    <a:bodyPr/>
                    <a:lstStyle/>
                    <a:p>
                      <a:pPr>
                        <a:spcBef>
                          <a:spcPts val="100"/>
                        </a:spcBef>
                        <a:spcAft>
                          <a:spcPts val="100"/>
                        </a:spcAft>
                      </a:pPr>
                      <a:r>
                        <a:rPr lang="en-GB" sz="1600" b="1">
                          <a:effectLst/>
                          <a:latin typeface="Palatino Linotype" panose="02040502050505030304" pitchFamily="18" charset="0"/>
                          <a:ea typeface="Times New Roman" panose="02020603050405020304" pitchFamily="18" charset="0"/>
                        </a:rPr>
                        <a:t>Reservoir name</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algn="ctr"/>
                      <a:r>
                        <a:rPr lang="en-GB" sz="1600" b="1" dirty="0">
                          <a:effectLst/>
                          <a:latin typeface="Palatino Linotype" panose="02040502050505030304" pitchFamily="18" charset="0"/>
                          <a:ea typeface="Times New Roman" panose="02020603050405020304" pitchFamily="18" charset="0"/>
                        </a:rPr>
                        <a:t>Yearly Averaged Water Mirror Area of Reservoir, (ha)</a:t>
                      </a:r>
                      <a:endParaRPr lang="ru-RU"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575427398"/>
                  </a:ext>
                </a:extLst>
              </a:tr>
              <a:tr h="0">
                <a:tc vMerge="1">
                  <a:txBody>
                    <a:bodyPr/>
                    <a:lstStyle/>
                    <a:p>
                      <a:endParaRPr lang="ru-RU"/>
                    </a:p>
                  </a:txBody>
                  <a:tcPr/>
                </a:tc>
                <a:tc>
                  <a:txBody>
                    <a:bodyPr/>
                    <a:lstStyle/>
                    <a:p>
                      <a:pPr algn="ctr">
                        <a:spcBef>
                          <a:spcPts val="100"/>
                        </a:spcBef>
                        <a:spcAft>
                          <a:spcPts val="100"/>
                        </a:spcAft>
                      </a:pPr>
                      <a:r>
                        <a:rPr lang="en-GB" sz="1600" b="1" dirty="0">
                          <a:effectLst/>
                          <a:latin typeface="Palatino Linotype" panose="02040502050505030304" pitchFamily="18" charset="0"/>
                          <a:ea typeface="Times New Roman" panose="02020603050405020304" pitchFamily="18" charset="0"/>
                        </a:rPr>
                        <a:t>2015-2021</a:t>
                      </a:r>
                      <a:endParaRPr lang="ru-RU" sz="1600" dirty="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b="1">
                          <a:effectLst/>
                          <a:latin typeface="Palatino Linotype" panose="02040502050505030304" pitchFamily="18" charset="0"/>
                          <a:ea typeface="Times New Roman" panose="02020603050405020304" pitchFamily="18" charset="0"/>
                        </a:rPr>
                        <a:t>2015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Bef>
                          <a:spcPts val="100"/>
                        </a:spcBef>
                        <a:spcAft>
                          <a:spcPts val="100"/>
                        </a:spcAft>
                      </a:pPr>
                      <a:r>
                        <a:rPr lang="en-GB" sz="1600" b="1">
                          <a:effectLst/>
                          <a:latin typeface="Palatino Linotype" panose="02040502050505030304" pitchFamily="18" charset="0"/>
                          <a:ea typeface="Times New Roman" panose="02020603050405020304" pitchFamily="18" charset="0"/>
                        </a:rPr>
                        <a:t>2016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Bef>
                          <a:spcPts val="100"/>
                        </a:spcBef>
                        <a:spcAft>
                          <a:spcPts val="100"/>
                        </a:spcAft>
                      </a:pPr>
                      <a:r>
                        <a:rPr lang="en-GB" sz="1600" b="1">
                          <a:effectLst/>
                          <a:latin typeface="Palatino Linotype" panose="02040502050505030304" pitchFamily="18" charset="0"/>
                          <a:ea typeface="Times New Roman" panose="02020603050405020304" pitchFamily="18" charset="0"/>
                        </a:rPr>
                        <a:t>2017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Bef>
                          <a:spcPts val="100"/>
                        </a:spcBef>
                        <a:spcAft>
                          <a:spcPts val="100"/>
                        </a:spcAft>
                      </a:pPr>
                      <a:r>
                        <a:rPr lang="en-GB" sz="1600" b="1">
                          <a:effectLst/>
                          <a:latin typeface="Palatino Linotype" panose="02040502050505030304" pitchFamily="18" charset="0"/>
                          <a:ea typeface="Times New Roman" panose="02020603050405020304" pitchFamily="18" charset="0"/>
                        </a:rPr>
                        <a:t>2018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Bef>
                          <a:spcPts val="100"/>
                        </a:spcBef>
                        <a:spcAft>
                          <a:spcPts val="100"/>
                        </a:spcAft>
                      </a:pPr>
                      <a:r>
                        <a:rPr lang="en-GB" sz="1600" b="1">
                          <a:effectLst/>
                          <a:latin typeface="Palatino Linotype" panose="02040502050505030304" pitchFamily="18" charset="0"/>
                          <a:ea typeface="Times New Roman" panose="02020603050405020304" pitchFamily="18" charset="0"/>
                        </a:rPr>
                        <a:t>2019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Bef>
                          <a:spcPts val="100"/>
                        </a:spcBef>
                        <a:spcAft>
                          <a:spcPts val="100"/>
                        </a:spcAft>
                      </a:pPr>
                      <a:r>
                        <a:rPr lang="en-GB" sz="1600" b="1">
                          <a:effectLst/>
                          <a:latin typeface="Palatino Linotype" panose="02040502050505030304" pitchFamily="18" charset="0"/>
                          <a:ea typeface="Times New Roman" panose="02020603050405020304" pitchFamily="18" charset="0"/>
                        </a:rPr>
                        <a:t>2020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Bef>
                          <a:spcPts val="100"/>
                        </a:spcBef>
                        <a:spcAft>
                          <a:spcPts val="100"/>
                        </a:spcAft>
                      </a:pPr>
                      <a:r>
                        <a:rPr lang="en-GB" sz="1600" b="1">
                          <a:effectLst/>
                          <a:latin typeface="Palatino Linotype" panose="02040502050505030304" pitchFamily="18" charset="0"/>
                          <a:ea typeface="Times New Roman" panose="02020603050405020304" pitchFamily="18" charset="0"/>
                        </a:rPr>
                        <a:t>2021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227936921"/>
                  </a:ext>
                </a:extLst>
              </a:tr>
              <a:tr h="0">
                <a:tc gridSpan="15">
                  <a:txBody>
                    <a:bodyPr/>
                    <a:lstStyle/>
                    <a:p>
                      <a:pPr algn="ctr">
                        <a:spcBef>
                          <a:spcPts val="100"/>
                        </a:spcBef>
                        <a:spcAft>
                          <a:spcPts val="100"/>
                        </a:spcAft>
                      </a:pPr>
                      <a:r>
                        <a:rPr lang="en-GB" sz="1800" b="1" dirty="0">
                          <a:solidFill>
                            <a:schemeClr val="accent1">
                              <a:lumMod val="50000"/>
                            </a:schemeClr>
                          </a:solidFill>
                          <a:effectLst/>
                          <a:latin typeface="Palatino Linotype" panose="02040502050505030304" pitchFamily="18" charset="0"/>
                          <a:ea typeface="Times New Roman" panose="02020603050405020304" pitchFamily="18" charset="0"/>
                        </a:rPr>
                        <a:t>The loading reservoirs</a:t>
                      </a:r>
                      <a:endParaRPr lang="ru-RU" sz="18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39288034"/>
                  </a:ext>
                </a:extLst>
              </a:tr>
              <a:tr h="0">
                <a:tc>
                  <a:txBody>
                    <a:bodyPr/>
                    <a:lstStyle/>
                    <a:p>
                      <a:pPr>
                        <a:spcBef>
                          <a:spcPts val="100"/>
                        </a:spcBef>
                        <a:spcAft>
                          <a:spcPts val="100"/>
                        </a:spcAft>
                      </a:pPr>
                      <a:r>
                        <a:rPr lang="en-GB" sz="1600" b="1">
                          <a:solidFill>
                            <a:schemeClr val="accent1">
                              <a:lumMod val="50000"/>
                            </a:schemeClr>
                          </a:solidFill>
                          <a:effectLst/>
                          <a:latin typeface="Palatino Linotype" panose="02040502050505030304" pitchFamily="18" charset="0"/>
                          <a:ea typeface="Times New Roman" panose="02020603050405020304" pitchFamily="18" charset="0"/>
                        </a:rPr>
                        <a:t>Feodosiya</a:t>
                      </a:r>
                      <a:endParaRPr lang="ru-RU" sz="1600" b="1">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153.5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177.0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164.5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159.7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157.9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150.8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150.6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113.9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extLst>
                  <a:ext uri="{0D108BD9-81ED-4DB2-BD59-A6C34878D82A}">
                    <a16:rowId xmlns:a16="http://schemas.microsoft.com/office/drawing/2014/main" val="3958149688"/>
                  </a:ext>
                </a:extLst>
              </a:tr>
              <a:tr h="0">
                <a:tc>
                  <a:txBody>
                    <a:bodyPr/>
                    <a:lstStyle/>
                    <a:p>
                      <a:pPr>
                        <a:spcBef>
                          <a:spcPts val="100"/>
                        </a:spcBef>
                        <a:spcAft>
                          <a:spcPts val="100"/>
                        </a:spcAft>
                      </a:pPr>
                      <a:r>
                        <a:rPr lang="en-GB" sz="1600" b="1">
                          <a:solidFill>
                            <a:schemeClr val="accent1">
                              <a:lumMod val="50000"/>
                            </a:schemeClr>
                          </a:solidFill>
                          <a:effectLst/>
                          <a:latin typeface="Palatino Linotype" panose="02040502050505030304" pitchFamily="18" charset="0"/>
                          <a:ea typeface="Times New Roman" panose="02020603050405020304" pitchFamily="18" charset="0"/>
                        </a:rPr>
                        <a:t>Frontove</a:t>
                      </a:r>
                      <a:endParaRPr lang="ru-RU" sz="1600" b="1">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216.2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341.8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276.2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235.3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195.0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168.8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169.2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127.4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727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–63%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7275"/>
                    </a:solidFill>
                  </a:tcPr>
                </a:tc>
                <a:extLst>
                  <a:ext uri="{0D108BD9-81ED-4DB2-BD59-A6C34878D82A}">
                    <a16:rowId xmlns:a16="http://schemas.microsoft.com/office/drawing/2014/main" val="2813160328"/>
                  </a:ext>
                </a:extLst>
              </a:tr>
              <a:tr h="0">
                <a:tc>
                  <a:txBody>
                    <a:bodyPr/>
                    <a:lstStyle/>
                    <a:p>
                      <a:pPr>
                        <a:spcBef>
                          <a:spcPts val="100"/>
                        </a:spcBef>
                        <a:spcAft>
                          <a:spcPts val="100"/>
                        </a:spcAft>
                      </a:pPr>
                      <a:r>
                        <a:rPr lang="en-GB" sz="1600" b="1">
                          <a:solidFill>
                            <a:schemeClr val="accent1">
                              <a:lumMod val="50000"/>
                            </a:schemeClr>
                          </a:solidFill>
                          <a:effectLst/>
                          <a:latin typeface="Palatino Linotype" panose="02040502050505030304" pitchFamily="18" charset="0"/>
                          <a:ea typeface="Times New Roman" panose="02020603050405020304" pitchFamily="18" charset="0"/>
                        </a:rPr>
                        <a:t>Yuzmak</a:t>
                      </a:r>
                      <a:endParaRPr lang="ru-RU" sz="1600" b="1">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111.5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124.0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111.0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105.0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105.4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111.3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117.3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106.4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extLst>
                  <a:ext uri="{0D108BD9-81ED-4DB2-BD59-A6C34878D82A}">
                    <a16:rowId xmlns:a16="http://schemas.microsoft.com/office/drawing/2014/main" val="1372144055"/>
                  </a:ext>
                </a:extLst>
              </a:tr>
              <a:tr h="0">
                <a:tc>
                  <a:txBody>
                    <a:bodyPr/>
                    <a:lstStyle/>
                    <a:p>
                      <a:pPr>
                        <a:spcBef>
                          <a:spcPts val="100"/>
                        </a:spcBef>
                        <a:spcAft>
                          <a:spcPts val="100"/>
                        </a:spcAft>
                      </a:pPr>
                      <a:r>
                        <a:rPr lang="en-GB" sz="1600" b="1">
                          <a:solidFill>
                            <a:schemeClr val="accent1">
                              <a:lumMod val="50000"/>
                            </a:schemeClr>
                          </a:solidFill>
                          <a:effectLst/>
                          <a:latin typeface="Palatino Linotype" panose="02040502050505030304" pitchFamily="18" charset="0"/>
                          <a:ea typeface="Times New Roman" panose="02020603050405020304" pitchFamily="18" charset="0"/>
                        </a:rPr>
                        <a:t>Mizhhirske</a:t>
                      </a:r>
                      <a:endParaRPr lang="ru-RU" sz="1600" b="1">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60.5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116.2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73.7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49.2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52.5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35.0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727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–70%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727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76.1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21.1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65A"/>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–82%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65A"/>
                    </a:solidFill>
                  </a:tcPr>
                </a:tc>
                <a:extLst>
                  <a:ext uri="{0D108BD9-81ED-4DB2-BD59-A6C34878D82A}">
                    <a16:rowId xmlns:a16="http://schemas.microsoft.com/office/drawing/2014/main" val="1270815192"/>
                  </a:ext>
                </a:extLst>
              </a:tr>
              <a:tr h="0">
                <a:tc>
                  <a:txBody>
                    <a:bodyPr/>
                    <a:lstStyle/>
                    <a:p>
                      <a:pPr>
                        <a:spcBef>
                          <a:spcPts val="100"/>
                        </a:spcBef>
                        <a:spcAft>
                          <a:spcPts val="100"/>
                        </a:spcAft>
                      </a:pPr>
                      <a:r>
                        <a:rPr lang="en-GB" sz="1600" b="1" dirty="0" err="1">
                          <a:solidFill>
                            <a:schemeClr val="accent1">
                              <a:lumMod val="50000"/>
                            </a:schemeClr>
                          </a:solidFill>
                          <a:effectLst/>
                          <a:latin typeface="Palatino Linotype" panose="02040502050505030304" pitchFamily="18" charset="0"/>
                          <a:ea typeface="Times New Roman" panose="02020603050405020304" pitchFamily="18" charset="0"/>
                        </a:rPr>
                        <a:t>Samarlinsk</a:t>
                      </a:r>
                      <a:endParaRPr lang="ru-RU" sz="16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dirty="0">
                          <a:solidFill>
                            <a:srgbClr val="000000"/>
                          </a:solidFill>
                          <a:effectLst/>
                          <a:latin typeface="Palatino Linotype" panose="02040502050505030304" pitchFamily="18" charset="0"/>
                          <a:ea typeface="Times New Roman" panose="02020603050405020304" pitchFamily="18" charset="0"/>
                        </a:rPr>
                        <a:t>97.8</a:t>
                      </a:r>
                      <a:endParaRPr lang="ru-RU" sz="1600" dirty="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109.6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99.4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97.9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95.9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96.4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96.4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89.0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extLst>
                  <a:ext uri="{0D108BD9-81ED-4DB2-BD59-A6C34878D82A}">
                    <a16:rowId xmlns:a16="http://schemas.microsoft.com/office/drawing/2014/main" val="3759888598"/>
                  </a:ext>
                </a:extLst>
              </a:tr>
              <a:tr h="0">
                <a:tc gridSpan="15">
                  <a:txBody>
                    <a:bodyPr/>
                    <a:lstStyle/>
                    <a:p>
                      <a:pPr algn="ctr">
                        <a:spcBef>
                          <a:spcPts val="100"/>
                        </a:spcBef>
                        <a:spcAft>
                          <a:spcPts val="100"/>
                        </a:spcAft>
                      </a:pPr>
                      <a:r>
                        <a:rPr lang="en-GB" sz="1800" b="1" dirty="0">
                          <a:solidFill>
                            <a:schemeClr val="accent1">
                              <a:lumMod val="50000"/>
                            </a:schemeClr>
                          </a:solidFill>
                          <a:effectLst/>
                          <a:latin typeface="Palatino Linotype" panose="02040502050505030304" pitchFamily="18" charset="0"/>
                          <a:ea typeface="Times New Roman" panose="02020603050405020304" pitchFamily="18" charset="0"/>
                        </a:rPr>
                        <a:t>The natural runoff reservoirs</a:t>
                      </a:r>
                      <a:endParaRPr lang="ru-RU" sz="18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945516771"/>
                  </a:ext>
                </a:extLst>
              </a:tr>
              <a:tr h="0">
                <a:tc>
                  <a:txBody>
                    <a:bodyPr/>
                    <a:lstStyle/>
                    <a:p>
                      <a:pPr>
                        <a:spcBef>
                          <a:spcPts val="100"/>
                        </a:spcBef>
                        <a:spcAft>
                          <a:spcPts val="100"/>
                        </a:spcAft>
                      </a:pPr>
                      <a:r>
                        <a:rPr lang="en-GB" sz="1600" b="1" dirty="0" err="1">
                          <a:solidFill>
                            <a:schemeClr val="accent1">
                              <a:lumMod val="50000"/>
                            </a:schemeClr>
                          </a:solidFill>
                          <a:effectLst/>
                          <a:latin typeface="Palatino Linotype" panose="02040502050505030304" pitchFamily="18" charset="0"/>
                          <a:ea typeface="Times New Roman" panose="02020603050405020304" pitchFamily="18" charset="0"/>
                        </a:rPr>
                        <a:t>Chornorichensk</a:t>
                      </a:r>
                      <a:endParaRPr lang="ru-RU" sz="16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425.3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452.8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401.5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effectLst/>
                          <a:latin typeface="Palatino Linotype" panose="02040502050505030304" pitchFamily="18" charset="0"/>
                          <a:ea typeface="Times New Roman" panose="02020603050405020304" pitchFamily="18" charset="0"/>
                        </a:rPr>
                        <a:t>452.2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effectLst/>
                          <a:latin typeface="Palatino Linotype" panose="02040502050505030304" pitchFamily="18" charset="0"/>
                          <a:ea typeface="Times New Roman" panose="02020603050405020304" pitchFamily="18" charset="0"/>
                        </a:rPr>
                        <a:t>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473.2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466.6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349.3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381.7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extLst>
                  <a:ext uri="{0D108BD9-81ED-4DB2-BD59-A6C34878D82A}">
                    <a16:rowId xmlns:a16="http://schemas.microsoft.com/office/drawing/2014/main" val="3917330485"/>
                  </a:ext>
                </a:extLst>
              </a:tr>
              <a:tr h="0">
                <a:tc>
                  <a:txBody>
                    <a:bodyPr/>
                    <a:lstStyle/>
                    <a:p>
                      <a:pPr>
                        <a:spcBef>
                          <a:spcPts val="100"/>
                        </a:spcBef>
                        <a:spcAft>
                          <a:spcPts val="100"/>
                        </a:spcAft>
                      </a:pPr>
                      <a:r>
                        <a:rPr lang="en-GB" sz="1600" b="1" dirty="0" err="1">
                          <a:solidFill>
                            <a:schemeClr val="accent1">
                              <a:lumMod val="50000"/>
                            </a:schemeClr>
                          </a:solidFill>
                          <a:effectLst/>
                          <a:latin typeface="Palatino Linotype" panose="02040502050505030304" pitchFamily="18" charset="0"/>
                          <a:ea typeface="Times New Roman" panose="02020603050405020304" pitchFamily="18" charset="0"/>
                        </a:rPr>
                        <a:t>Bilogirsk</a:t>
                      </a:r>
                      <a:endParaRPr lang="ru-RU" sz="16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119.0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142.6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106.6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137.5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108.7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145.0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86.2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106.5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extLst>
                  <a:ext uri="{0D108BD9-81ED-4DB2-BD59-A6C34878D82A}">
                    <a16:rowId xmlns:a16="http://schemas.microsoft.com/office/drawing/2014/main" val="2366651286"/>
                  </a:ext>
                </a:extLst>
              </a:tr>
              <a:tr h="0">
                <a:tc>
                  <a:txBody>
                    <a:bodyPr/>
                    <a:lstStyle/>
                    <a:p>
                      <a:pPr>
                        <a:spcBef>
                          <a:spcPts val="100"/>
                        </a:spcBef>
                        <a:spcAft>
                          <a:spcPts val="100"/>
                        </a:spcAft>
                      </a:pPr>
                      <a:r>
                        <a:rPr lang="en-GB" sz="1600" b="1" dirty="0" err="1">
                          <a:solidFill>
                            <a:schemeClr val="accent1">
                              <a:lumMod val="50000"/>
                            </a:schemeClr>
                          </a:solidFill>
                          <a:effectLst/>
                          <a:latin typeface="Palatino Linotype" panose="02040502050505030304" pitchFamily="18" charset="0"/>
                          <a:ea typeface="Times New Roman" panose="02020603050405020304" pitchFamily="18" charset="0"/>
                        </a:rPr>
                        <a:t>Partyzansk</a:t>
                      </a:r>
                      <a:endParaRPr lang="ru-RU" sz="16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146.7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168.1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156.1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169.6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165.4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159.8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97.0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110.8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extLst>
                  <a:ext uri="{0D108BD9-81ED-4DB2-BD59-A6C34878D82A}">
                    <a16:rowId xmlns:a16="http://schemas.microsoft.com/office/drawing/2014/main" val="1830643726"/>
                  </a:ext>
                </a:extLst>
              </a:tr>
              <a:tr h="0">
                <a:tc>
                  <a:txBody>
                    <a:bodyPr/>
                    <a:lstStyle/>
                    <a:p>
                      <a:pPr>
                        <a:spcBef>
                          <a:spcPts val="100"/>
                        </a:spcBef>
                        <a:spcAft>
                          <a:spcPts val="100"/>
                        </a:spcAft>
                      </a:pPr>
                      <a:r>
                        <a:rPr lang="en-GB" sz="1600" b="1" dirty="0">
                          <a:solidFill>
                            <a:schemeClr val="accent1">
                              <a:lumMod val="50000"/>
                            </a:schemeClr>
                          </a:solidFill>
                          <a:effectLst/>
                          <a:latin typeface="Palatino Linotype" panose="02040502050505030304" pitchFamily="18" charset="0"/>
                          <a:ea typeface="Times New Roman" panose="02020603050405020304" pitchFamily="18" charset="0"/>
                        </a:rPr>
                        <a:t>Zagorsk</a:t>
                      </a:r>
                      <a:endParaRPr lang="ru-RU" sz="16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119.1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137.2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129.5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130.0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127.3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123.8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84.5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101.2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extLst>
                  <a:ext uri="{0D108BD9-81ED-4DB2-BD59-A6C34878D82A}">
                    <a16:rowId xmlns:a16="http://schemas.microsoft.com/office/drawing/2014/main" val="2950890631"/>
                  </a:ext>
                </a:extLst>
              </a:tr>
              <a:tr h="0">
                <a:tc>
                  <a:txBody>
                    <a:bodyPr/>
                    <a:lstStyle/>
                    <a:p>
                      <a:pPr>
                        <a:spcBef>
                          <a:spcPts val="100"/>
                        </a:spcBef>
                        <a:spcAft>
                          <a:spcPts val="100"/>
                        </a:spcAft>
                      </a:pPr>
                      <a:r>
                        <a:rPr lang="en-GB" sz="1600" b="1" dirty="0">
                          <a:solidFill>
                            <a:schemeClr val="accent1">
                              <a:lumMod val="50000"/>
                            </a:schemeClr>
                          </a:solidFill>
                          <a:effectLst/>
                          <a:latin typeface="Palatino Linotype" panose="02040502050505030304" pitchFamily="18" charset="0"/>
                          <a:ea typeface="Times New Roman" panose="02020603050405020304" pitchFamily="18" charset="0"/>
                        </a:rPr>
                        <a:t>Simferopol</a:t>
                      </a:r>
                      <a:endParaRPr lang="ru-RU" sz="16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236.3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282.4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261.0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269.3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253.5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244.6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175.5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168.0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D9F"/>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D9F"/>
                    </a:solidFill>
                  </a:tcPr>
                </a:tc>
                <a:extLst>
                  <a:ext uri="{0D108BD9-81ED-4DB2-BD59-A6C34878D82A}">
                    <a16:rowId xmlns:a16="http://schemas.microsoft.com/office/drawing/2014/main" val="3839032073"/>
                  </a:ext>
                </a:extLst>
              </a:tr>
              <a:tr h="0">
                <a:tc>
                  <a:txBody>
                    <a:bodyPr/>
                    <a:lstStyle/>
                    <a:p>
                      <a:pPr>
                        <a:spcBef>
                          <a:spcPts val="100"/>
                        </a:spcBef>
                        <a:spcAft>
                          <a:spcPts val="100"/>
                        </a:spcAft>
                      </a:pPr>
                      <a:r>
                        <a:rPr lang="en-GB" sz="1600" b="1" dirty="0" err="1">
                          <a:solidFill>
                            <a:schemeClr val="accent1">
                              <a:lumMod val="50000"/>
                            </a:schemeClr>
                          </a:solidFill>
                          <a:effectLst/>
                          <a:latin typeface="Palatino Linotype" panose="02040502050505030304" pitchFamily="18" charset="0"/>
                          <a:ea typeface="Times New Roman" panose="02020603050405020304" pitchFamily="18" charset="0"/>
                        </a:rPr>
                        <a:t>Shchaslyve</a:t>
                      </a:r>
                      <a:r>
                        <a:rPr lang="en-GB" sz="1600" b="1" dirty="0">
                          <a:solidFill>
                            <a:schemeClr val="accent1">
                              <a:lumMod val="50000"/>
                            </a:schemeClr>
                          </a:solidFill>
                          <a:effectLst/>
                          <a:latin typeface="Palatino Linotype" panose="02040502050505030304" pitchFamily="18" charset="0"/>
                          <a:ea typeface="Times New Roman" panose="02020603050405020304" pitchFamily="18" charset="0"/>
                        </a:rPr>
                        <a:t> </a:t>
                      </a:r>
                      <a:endParaRPr lang="ru-RU" sz="16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42.6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48.1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40.0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44.5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43.6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42.6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37.4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42.0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extLst>
                  <a:ext uri="{0D108BD9-81ED-4DB2-BD59-A6C34878D82A}">
                    <a16:rowId xmlns:a16="http://schemas.microsoft.com/office/drawing/2014/main" val="1756668167"/>
                  </a:ext>
                </a:extLst>
              </a:tr>
              <a:tr h="0">
                <a:tc>
                  <a:txBody>
                    <a:bodyPr/>
                    <a:lstStyle/>
                    <a:p>
                      <a:pPr>
                        <a:spcBef>
                          <a:spcPts val="100"/>
                        </a:spcBef>
                        <a:spcAft>
                          <a:spcPts val="100"/>
                        </a:spcAft>
                      </a:pPr>
                      <a:r>
                        <a:rPr lang="en-GB" sz="1600" b="1" dirty="0" err="1">
                          <a:solidFill>
                            <a:schemeClr val="accent1">
                              <a:lumMod val="50000"/>
                            </a:schemeClr>
                          </a:solidFill>
                          <a:effectLst/>
                          <a:latin typeface="Palatino Linotype" panose="02040502050505030304" pitchFamily="18" charset="0"/>
                          <a:ea typeface="Times New Roman" panose="02020603050405020304" pitchFamily="18" charset="0"/>
                        </a:rPr>
                        <a:t>Taiganske</a:t>
                      </a:r>
                      <a:r>
                        <a:rPr lang="en-GB" sz="1600" b="1" dirty="0">
                          <a:solidFill>
                            <a:schemeClr val="accent1">
                              <a:lumMod val="50000"/>
                            </a:schemeClr>
                          </a:solidFill>
                          <a:effectLst/>
                          <a:latin typeface="Palatino Linotype" panose="02040502050505030304" pitchFamily="18" charset="0"/>
                          <a:ea typeface="Times New Roman" panose="02020603050405020304" pitchFamily="18" charset="0"/>
                        </a:rPr>
                        <a:t> </a:t>
                      </a:r>
                      <a:endParaRPr lang="ru-RU" sz="16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76.8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116.7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63.3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55.0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19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37.0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727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–68%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727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143.4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85.0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36.9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727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–68%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7275"/>
                    </a:solidFill>
                  </a:tcPr>
                </a:tc>
                <a:extLst>
                  <a:ext uri="{0D108BD9-81ED-4DB2-BD59-A6C34878D82A}">
                    <a16:rowId xmlns:a16="http://schemas.microsoft.com/office/drawing/2014/main" val="342870504"/>
                  </a:ext>
                </a:extLst>
              </a:tr>
              <a:tr h="0">
                <a:tc>
                  <a:txBody>
                    <a:bodyPr/>
                    <a:lstStyle/>
                    <a:p>
                      <a:pPr>
                        <a:spcBef>
                          <a:spcPts val="100"/>
                        </a:spcBef>
                        <a:spcAft>
                          <a:spcPts val="100"/>
                        </a:spcAft>
                      </a:pPr>
                      <a:r>
                        <a:rPr lang="en-GB" sz="1600" b="1" dirty="0" err="1">
                          <a:solidFill>
                            <a:schemeClr val="accent1">
                              <a:lumMod val="50000"/>
                            </a:schemeClr>
                          </a:solidFill>
                          <a:effectLst/>
                          <a:latin typeface="Palatino Linotype" panose="02040502050505030304" pitchFamily="18" charset="0"/>
                          <a:ea typeface="Times New Roman" panose="02020603050405020304" pitchFamily="18" charset="0"/>
                        </a:rPr>
                        <a:t>Isobilnenske</a:t>
                      </a:r>
                      <a:r>
                        <a:rPr lang="en-GB" sz="1600" b="1" dirty="0">
                          <a:solidFill>
                            <a:schemeClr val="accent1">
                              <a:lumMod val="50000"/>
                            </a:schemeClr>
                          </a:solidFill>
                          <a:effectLst/>
                          <a:latin typeface="Palatino Linotype" panose="02040502050505030304" pitchFamily="18" charset="0"/>
                          <a:ea typeface="Times New Roman" panose="02020603050405020304" pitchFamily="18" charset="0"/>
                        </a:rPr>
                        <a:t> </a:t>
                      </a:r>
                      <a:endParaRPr lang="ru-RU" sz="16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50.0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52.5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55.0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54.8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53.4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53.1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43.6</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37.3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extLst>
                  <a:ext uri="{0D108BD9-81ED-4DB2-BD59-A6C34878D82A}">
                    <a16:rowId xmlns:a16="http://schemas.microsoft.com/office/drawing/2014/main" val="3084382944"/>
                  </a:ext>
                </a:extLst>
              </a:tr>
              <a:tr h="0">
                <a:tc>
                  <a:txBody>
                    <a:bodyPr/>
                    <a:lstStyle/>
                    <a:p>
                      <a:pPr>
                        <a:spcBef>
                          <a:spcPts val="100"/>
                        </a:spcBef>
                        <a:spcAft>
                          <a:spcPts val="100"/>
                        </a:spcAft>
                      </a:pPr>
                      <a:r>
                        <a:rPr lang="en-GB" sz="1600" b="1" dirty="0" err="1">
                          <a:solidFill>
                            <a:schemeClr val="accent1">
                              <a:lumMod val="50000"/>
                            </a:schemeClr>
                          </a:solidFill>
                          <a:effectLst/>
                          <a:latin typeface="Palatino Linotype" panose="02040502050505030304" pitchFamily="18" charset="0"/>
                          <a:ea typeface="Times New Roman" panose="02020603050405020304" pitchFamily="18" charset="0"/>
                        </a:rPr>
                        <a:t>Ayanske</a:t>
                      </a:r>
                      <a:endParaRPr lang="ru-RU" sz="16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25.2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28.2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24.1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26.8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25.4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24.3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22.0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25.3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–10%</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3"/>
                    </a:solidFill>
                  </a:tcPr>
                </a:tc>
                <a:extLst>
                  <a:ext uri="{0D108BD9-81ED-4DB2-BD59-A6C34878D82A}">
                    <a16:rowId xmlns:a16="http://schemas.microsoft.com/office/drawing/2014/main" val="1056665374"/>
                  </a:ext>
                </a:extLst>
              </a:tr>
              <a:tr h="0">
                <a:tc>
                  <a:txBody>
                    <a:bodyPr/>
                    <a:lstStyle/>
                    <a:p>
                      <a:pPr>
                        <a:spcBef>
                          <a:spcPts val="100"/>
                        </a:spcBef>
                        <a:spcAft>
                          <a:spcPts val="100"/>
                        </a:spcAft>
                      </a:pPr>
                      <a:r>
                        <a:rPr lang="en-GB" sz="1600" b="1" dirty="0" err="1">
                          <a:solidFill>
                            <a:schemeClr val="accent1">
                              <a:lumMod val="50000"/>
                            </a:schemeClr>
                          </a:solidFill>
                          <a:effectLst/>
                          <a:latin typeface="Palatino Linotype" panose="02040502050505030304" pitchFamily="18" charset="0"/>
                          <a:ea typeface="Times New Roman" panose="02020603050405020304" pitchFamily="18" charset="0"/>
                        </a:rPr>
                        <a:t>Starokrymske</a:t>
                      </a:r>
                      <a:endParaRPr lang="ru-RU" sz="1600" b="1" dirty="0">
                        <a:solidFill>
                          <a:schemeClr val="accent1">
                            <a:lumMod val="50000"/>
                          </a:schemeClr>
                        </a:solidFill>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600" dirty="0">
                          <a:solidFill>
                            <a:srgbClr val="000000"/>
                          </a:solidFill>
                          <a:effectLst/>
                          <a:latin typeface="Palatino Linotype" panose="02040502050505030304" pitchFamily="18" charset="0"/>
                          <a:ea typeface="Times New Roman" panose="02020603050405020304" pitchFamily="18" charset="0"/>
                        </a:rPr>
                        <a:t>23.0</a:t>
                      </a:r>
                      <a:endParaRPr lang="ru-RU" sz="1600" dirty="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20.8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0F9"/>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17.4</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dirty="0">
                          <a:solidFill>
                            <a:srgbClr val="000000"/>
                          </a:solidFill>
                          <a:effectLst/>
                          <a:latin typeface="Palatino Linotype" panose="02040502050505030304" pitchFamily="18" charset="0"/>
                          <a:ea typeface="Times New Roman" panose="02020603050405020304" pitchFamily="18" charset="0"/>
                        </a:rPr>
                        <a:t>–17%</a:t>
                      </a:r>
                      <a:endParaRPr lang="ru-RU" sz="1600" dirty="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4D5"/>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28.1</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+35%</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24.7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31.9</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+53%</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24.7</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+18%</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Bef>
                          <a:spcPts val="100"/>
                        </a:spcBef>
                        <a:spcAft>
                          <a:spcPts val="100"/>
                        </a:spcAft>
                      </a:pPr>
                      <a:r>
                        <a:rPr lang="en-GB" sz="1600">
                          <a:solidFill>
                            <a:srgbClr val="000000"/>
                          </a:solidFill>
                          <a:effectLst/>
                          <a:latin typeface="Palatino Linotype" panose="02040502050505030304" pitchFamily="18" charset="0"/>
                          <a:ea typeface="Times New Roman" panose="02020603050405020304" pitchFamily="18" charset="0"/>
                        </a:rPr>
                        <a:t>13.2</a:t>
                      </a:r>
                      <a:endParaRPr lang="ru-RU" sz="160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tc>
                  <a:txBody>
                    <a:bodyPr/>
                    <a:lstStyle/>
                    <a:p>
                      <a:pPr algn="ctr">
                        <a:spcBef>
                          <a:spcPts val="100"/>
                        </a:spcBef>
                        <a:spcAft>
                          <a:spcPts val="100"/>
                        </a:spcAft>
                      </a:pPr>
                      <a:r>
                        <a:rPr lang="en-GB" sz="1600" dirty="0">
                          <a:solidFill>
                            <a:srgbClr val="000000"/>
                          </a:solidFill>
                          <a:effectLst/>
                          <a:latin typeface="Palatino Linotype" panose="02040502050505030304" pitchFamily="18" charset="0"/>
                          <a:ea typeface="Times New Roman" panose="02020603050405020304" pitchFamily="18" charset="0"/>
                        </a:rPr>
                        <a:t>–37%</a:t>
                      </a:r>
                      <a:endParaRPr lang="ru-RU" sz="1600" dirty="0">
                        <a:effectLst/>
                        <a:latin typeface="Palatino Linotype" panose="0204050205050503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6"/>
                    </a:solidFill>
                  </a:tcPr>
                </a:tc>
                <a:extLst>
                  <a:ext uri="{0D108BD9-81ED-4DB2-BD59-A6C34878D82A}">
                    <a16:rowId xmlns:a16="http://schemas.microsoft.com/office/drawing/2014/main" val="2633843185"/>
                  </a:ext>
                </a:extLst>
              </a:tr>
            </a:tbl>
          </a:graphicData>
        </a:graphic>
      </p:graphicFrame>
    </p:spTree>
    <p:extLst>
      <p:ext uri="{BB962C8B-B14F-4D97-AF65-F5344CB8AC3E}">
        <p14:creationId xmlns:p14="http://schemas.microsoft.com/office/powerpoint/2010/main" val="393902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360C88F-97E1-B8A0-6E84-88D3C83DCC19}"/>
              </a:ext>
            </a:extLst>
          </p:cNvPr>
          <p:cNvSpPr txBox="1"/>
          <p:nvPr/>
        </p:nvSpPr>
        <p:spPr>
          <a:xfrm>
            <a:off x="431800" y="132114"/>
            <a:ext cx="11353800" cy="1846659"/>
          </a:xfrm>
          <a:prstGeom prst="rect">
            <a:avLst/>
          </a:prstGeom>
          <a:noFill/>
        </p:spPr>
        <p:txBody>
          <a:bodyPr wrap="square">
            <a:spAutoFit/>
          </a:bodyPr>
          <a:lstStyle/>
          <a:p>
            <a:pPr algn="just">
              <a:lnSpc>
                <a:spcPct val="95000"/>
              </a:lnSpc>
            </a:pPr>
            <a:r>
              <a:rPr lang="en-GB" sz="20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Decrease in the water surface area of </a:t>
            </a:r>
            <a:r>
              <a:rPr lang="en-GB" sz="20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the Simferopol </a:t>
            </a:r>
            <a:r>
              <a:rPr lang="en-US" sz="20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and </a:t>
            </a:r>
            <a:r>
              <a:rPr lang="en-GB" sz="20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Feodosiya Reservoirs </a:t>
            </a:r>
            <a:r>
              <a:rPr lang="en-GB" sz="20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in 2021 (dark green) compared to 2010 (light green) according to Landsat satellite imagery (A) and anomaly of monthly precipitation (1) and anomaly average monthly of temperature (2) for period from January 2014 to August 2022 and dynamics of changes of water surface area (3 and 3a is polynomial spline) for the period from October 2014 to August</a:t>
            </a:r>
            <a:r>
              <a:rPr lang="ru-RU" sz="20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GB" sz="20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2022 according to Sentinel–1 satellite data (B)</a:t>
            </a:r>
            <a:endParaRPr lang="ru-RU" sz="20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18" name="Рисунок 17" descr="Изображение выглядит как текст, транспорт, колесо&#10;&#10;Автоматически созданное описание">
            <a:extLst>
              <a:ext uri="{FF2B5EF4-FFF2-40B4-BE49-F238E27FC236}">
                <a16:creationId xmlns:a16="http://schemas.microsoft.com/office/drawing/2014/main" id="{DBD1B3D4-955B-B4DF-FE81-57D9D223F5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817" y="2395333"/>
            <a:ext cx="2042207" cy="3240000"/>
          </a:xfrm>
          <a:prstGeom prst="rect">
            <a:avLst/>
          </a:prstGeom>
          <a:noFill/>
          <a:ln>
            <a:noFill/>
          </a:ln>
        </p:spPr>
      </p:pic>
      <p:pic>
        <p:nvPicPr>
          <p:cNvPr id="19" name="Рисунок 18">
            <a:extLst>
              <a:ext uri="{FF2B5EF4-FFF2-40B4-BE49-F238E27FC236}">
                <a16:creationId xmlns:a16="http://schemas.microsoft.com/office/drawing/2014/main" id="{67C8D436-BC1C-CDCD-893C-90A23C8F07B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156162" y="2527413"/>
            <a:ext cx="3960000" cy="3240000"/>
          </a:xfrm>
          <a:prstGeom prst="rect">
            <a:avLst/>
          </a:prstGeom>
          <a:noFill/>
          <a:ln>
            <a:noFill/>
          </a:ln>
        </p:spPr>
      </p:pic>
      <p:pic>
        <p:nvPicPr>
          <p:cNvPr id="20" name="Рисунок 19" descr="Изображение выглядит как карта&#10;&#10;Автоматически созданное описание">
            <a:extLst>
              <a:ext uri="{FF2B5EF4-FFF2-40B4-BE49-F238E27FC236}">
                <a16:creationId xmlns:a16="http://schemas.microsoft.com/office/drawing/2014/main" id="{4AB1A1C9-95D8-6E64-8060-F5F3C1DA51E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4050" y="3494927"/>
            <a:ext cx="1923858" cy="3060000"/>
          </a:xfrm>
          <a:prstGeom prst="rect">
            <a:avLst/>
          </a:prstGeom>
          <a:noFill/>
          <a:ln>
            <a:noFill/>
          </a:ln>
        </p:spPr>
      </p:pic>
      <p:pic>
        <p:nvPicPr>
          <p:cNvPr id="21" name="Рисунок 20">
            <a:extLst>
              <a:ext uri="{FF2B5EF4-FFF2-40B4-BE49-F238E27FC236}">
                <a16:creationId xmlns:a16="http://schemas.microsoft.com/office/drawing/2014/main" id="{4F78A88B-9C1B-220A-9698-DA29CF5B8EF6}"/>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8088183" y="3404927"/>
            <a:ext cx="3960000" cy="3240000"/>
          </a:xfrm>
          <a:prstGeom prst="rect">
            <a:avLst/>
          </a:prstGeom>
          <a:noFill/>
          <a:ln>
            <a:noFill/>
          </a:ln>
        </p:spPr>
      </p:pic>
    </p:spTree>
    <p:extLst>
      <p:ext uri="{BB962C8B-B14F-4D97-AF65-F5344CB8AC3E}">
        <p14:creationId xmlns:p14="http://schemas.microsoft.com/office/powerpoint/2010/main" val="72040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4C5817-9343-C70E-EEA7-84EBE356BBBC}"/>
              </a:ext>
            </a:extLst>
          </p:cNvPr>
          <p:cNvSpPr txBox="1"/>
          <p:nvPr/>
        </p:nvSpPr>
        <p:spPr>
          <a:xfrm>
            <a:off x="994610" y="2610348"/>
            <a:ext cx="11004884" cy="1027974"/>
          </a:xfrm>
          <a:prstGeom prst="rect">
            <a:avLst/>
          </a:prstGeom>
          <a:noFill/>
        </p:spPr>
        <p:txBody>
          <a:bodyPr wrap="square">
            <a:spAutoFit/>
          </a:bodyPr>
          <a:lstStyle/>
          <a:p>
            <a:pPr>
              <a:lnSpc>
                <a:spcPct val="95000"/>
              </a:lnSpc>
            </a:pPr>
            <a:r>
              <a:rPr lang="en-GB" sz="32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The problem of the freshwater scarcity in semi-arid and arid regions is being solved in several ways: </a:t>
            </a:r>
            <a:endParaRPr lang="uk-UA" sz="32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616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рымчане критикуют власть за решение проблемы с питьевой водой">
            <a:extLst>
              <a:ext uri="{FF2B5EF4-FFF2-40B4-BE49-F238E27FC236}">
                <a16:creationId xmlns:a16="http://schemas.microsoft.com/office/drawing/2014/main" id="{377547BD-0F14-1E6E-803F-0F7E7F0CB6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78779" y="3556121"/>
            <a:ext cx="3240000" cy="2340000"/>
          </a:xfrm>
          <a:prstGeom prst="rect">
            <a:avLst/>
          </a:prstGeom>
          <a:noFill/>
          <a:ln>
            <a:noFill/>
          </a:ln>
        </p:spPr>
      </p:pic>
      <p:pic>
        <p:nvPicPr>
          <p:cNvPr id="5" name="Рисунок 4" descr="Оккупанты в Крыму предупредили о «повышенной мутности воды» | QHA media">
            <a:extLst>
              <a:ext uri="{FF2B5EF4-FFF2-40B4-BE49-F238E27FC236}">
                <a16:creationId xmlns:a16="http://schemas.microsoft.com/office/drawing/2014/main" id="{D2DA4663-388E-6AD6-4ABD-06EE5733EB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24091" y="724250"/>
            <a:ext cx="3240000" cy="2340000"/>
          </a:xfrm>
          <a:prstGeom prst="rect">
            <a:avLst/>
          </a:prstGeom>
          <a:noFill/>
          <a:ln>
            <a:noFill/>
          </a:ln>
        </p:spPr>
      </p:pic>
      <p:sp>
        <p:nvSpPr>
          <p:cNvPr id="7" name="TextBox 6">
            <a:extLst>
              <a:ext uri="{FF2B5EF4-FFF2-40B4-BE49-F238E27FC236}">
                <a16:creationId xmlns:a16="http://schemas.microsoft.com/office/drawing/2014/main" id="{E265DEDC-05D5-28E6-F33F-5EF71CF5D9FA}"/>
              </a:ext>
            </a:extLst>
          </p:cNvPr>
          <p:cNvSpPr txBox="1"/>
          <p:nvPr/>
        </p:nvSpPr>
        <p:spPr>
          <a:xfrm>
            <a:off x="481264" y="430084"/>
            <a:ext cx="8069178" cy="5770811"/>
          </a:xfrm>
          <a:prstGeom prst="rect">
            <a:avLst/>
          </a:prstGeom>
          <a:noFill/>
        </p:spPr>
        <p:txBody>
          <a:bodyPr wrap="square">
            <a:spAutoFit/>
          </a:bodyPr>
          <a:lstStyle/>
          <a:p>
            <a:pPr marL="180340" marR="179070" indent="450215" algn="ctr">
              <a:spcAft>
                <a:spcPts val="1800"/>
              </a:spcAft>
            </a:pPr>
            <a:r>
              <a:rPr lang="en-US" sz="2400" b="1" dirty="0">
                <a:solidFill>
                  <a:srgbClr val="C00000"/>
                </a:solidFill>
                <a:effectLst>
                  <a:outerShdw blurRad="38100" dist="38100" dir="2700000" algn="tl">
                    <a:srgbClr val="000000">
                      <a:alpha val="43137"/>
                    </a:srgbClr>
                  </a:outerShdw>
                </a:effectLst>
                <a:latin typeface="Palatino Linotype" panose="02040502050505030304" pitchFamily="18" charset="0"/>
                <a:ea typeface="Cambria Math" panose="02040503050406030204" pitchFamily="18" charset="0"/>
              </a:rPr>
              <a:t>Fresh water shortage in Simferopol</a:t>
            </a:r>
          </a:p>
          <a:p>
            <a:pPr marL="180340" marR="179070" indent="450215" algn="just">
              <a:spcAft>
                <a:spcPts val="1800"/>
              </a:spcAft>
            </a:pPr>
            <a:r>
              <a:rPr lang="en-US" sz="2000" dirty="0">
                <a:solidFill>
                  <a:schemeClr val="accent1">
                    <a:lumMod val="50000"/>
                  </a:schemeClr>
                </a:solidFill>
                <a:latin typeface="Palatino Linotype" panose="02040502050505030304" pitchFamily="18" charset="0"/>
                <a:ea typeface="Cambria Math" panose="02040503050406030204" pitchFamily="18" charset="0"/>
              </a:rPr>
              <a:t> In 2018-2021 (especially in 2020), the critical situation with water supply worsened due to a rather arid and warm winter and hot summer.</a:t>
            </a:r>
          </a:p>
          <a:p>
            <a:pPr marL="180340" marR="179070" indent="450215" algn="just">
              <a:spcAft>
                <a:spcPts val="1800"/>
              </a:spcAft>
            </a:pPr>
            <a:r>
              <a:rPr lang="en-US" sz="2000" dirty="0">
                <a:solidFill>
                  <a:schemeClr val="accent1">
                    <a:lumMod val="50000"/>
                  </a:schemeClr>
                </a:solidFill>
                <a:latin typeface="Palatino Linotype" panose="02040502050505030304" pitchFamily="18" charset="0"/>
                <a:ea typeface="Cambria Math" panose="02040503050406030204" pitchFamily="18" charset="0"/>
              </a:rPr>
              <a:t>Yes, this became the reason for the sharp shallowing of, for example, the Simferopol Reservoir, which is one of the main suppliers of fresh water to the city of Simferopol. With the city's daily drinking water needs of ~160,000 m3, only ~100,000 m3 of water is provided per day.</a:t>
            </a:r>
          </a:p>
          <a:p>
            <a:pPr marL="180340" marR="179070" indent="450215" algn="just">
              <a:spcAft>
                <a:spcPts val="1800"/>
              </a:spcAft>
            </a:pPr>
            <a:r>
              <a:rPr lang="en-US" sz="2000" dirty="0">
                <a:solidFill>
                  <a:schemeClr val="accent1">
                    <a:lumMod val="50000"/>
                  </a:schemeClr>
                </a:solidFill>
                <a:latin typeface="Palatino Linotype" panose="02040502050505030304" pitchFamily="18" charset="0"/>
                <a:ea typeface="Cambria Math" panose="02040503050406030204" pitchFamily="18" charset="0"/>
              </a:rPr>
              <a:t>In addition, due to technical reasons (accidents on water supply networks), more than 50-60% of water is lost on the way to the consumer. All this forced the Crimean authorities to introduce an hourly water supply schedule in the city of Simferopol and 39 other settlements in August of this year, and in some areas, residents receive water only two hours a day and only on weekdays.</a:t>
            </a:r>
            <a:endParaRPr lang="uk-UA" sz="2000" dirty="0">
              <a:solidFill>
                <a:schemeClr val="accent1">
                  <a:lumMod val="50000"/>
                </a:schemeClr>
              </a:solidFill>
              <a:latin typeface="Palatino Linotype" panose="02040502050505030304" pitchFamily="18" charset="0"/>
              <a:ea typeface="Cambria Math" panose="02040503050406030204" pitchFamily="18" charset="0"/>
            </a:endParaRPr>
          </a:p>
        </p:txBody>
      </p:sp>
    </p:spTree>
    <p:extLst>
      <p:ext uri="{BB962C8B-B14F-4D97-AF65-F5344CB8AC3E}">
        <p14:creationId xmlns:p14="http://schemas.microsoft.com/office/powerpoint/2010/main" val="950222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E853DB-F7D9-483F-7E75-509D6885B449}"/>
              </a:ext>
            </a:extLst>
          </p:cNvPr>
          <p:cNvSpPr txBox="1"/>
          <p:nvPr/>
        </p:nvSpPr>
        <p:spPr>
          <a:xfrm>
            <a:off x="83128" y="326099"/>
            <a:ext cx="6095999" cy="6133987"/>
          </a:xfrm>
          <a:prstGeom prst="rect">
            <a:avLst/>
          </a:prstGeom>
          <a:noFill/>
        </p:spPr>
        <p:txBody>
          <a:bodyPr wrap="square">
            <a:spAutoFit/>
          </a:bodyPr>
          <a:lstStyle/>
          <a:p>
            <a:pPr indent="269875" algn="ctr">
              <a:lnSpc>
                <a:spcPct val="95000"/>
              </a:lnSpc>
            </a:pPr>
            <a:endParaRPr lang="ru-RU" sz="20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fontAlgn="base">
              <a:lnSpc>
                <a:spcPct val="95000"/>
              </a:lnSpc>
              <a:spcBef>
                <a:spcPts val="300"/>
              </a:spcBef>
              <a:buSzPts val="1000"/>
              <a:buFont typeface="Symbol" panose="05050102010706020507" pitchFamily="18" charset="2"/>
              <a:buChar char=""/>
            </a:pPr>
            <a:r>
              <a:rPr lang="en-GB" sz="24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Usage of groundwater </a:t>
            </a:r>
            <a:r>
              <a:rPr lang="en-GB" sz="2400" b="1" dirty="0">
                <a:solidFill>
                  <a:srgbClr val="C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GB" sz="24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resources from wells: </a:t>
            </a:r>
            <a:r>
              <a:rPr lang="en-GB"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The groundwater is the main source of domestic potable water supply in semi-arid regions. Groundwater of the Crimean Peninsula, which comes mainly from karst aquifers, provides about 40% of the water budget and services about 50% of the Crimean population (1.0–1.5 million people). </a:t>
            </a:r>
            <a:r>
              <a:rPr lang="en-GB" sz="2000" b="1"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The demand for water resources increases in summer due to the influx of tourists (up to 6 million people), but the average annual demand increased dramatically after 2014. </a:t>
            </a:r>
            <a:r>
              <a:rPr lang="en-GB"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In 2018 alone, about 0.12 km</a:t>
            </a:r>
            <a:r>
              <a:rPr lang="en-GB" sz="2000" baseline="30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3 </a:t>
            </a:r>
            <a:r>
              <a:rPr lang="en-GB"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of water was extracted from 1204 artesian wells, while the maximum sustainable withdrawal rate is 0.04 km</a:t>
            </a:r>
            <a:r>
              <a:rPr lang="en-GB" sz="2000" baseline="30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GB"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uk-UA"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55600" lvl="0" algn="just" fontAlgn="base">
              <a:lnSpc>
                <a:spcPct val="95000"/>
              </a:lnSpc>
              <a:spcBef>
                <a:spcPts val="300"/>
              </a:spcBef>
              <a:buSzPts val="1000"/>
            </a:pPr>
            <a:r>
              <a:rPr lang="en-GB"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For example, wells have been drilled near Simferopol that can provide up to 10,000 m</a:t>
            </a:r>
            <a:r>
              <a:rPr lang="en-GB" sz="2000" baseline="30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GB"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of water per day, but the water is often brackish and needs further treatment. </a:t>
            </a:r>
            <a:endParaRPr lang="ru-RU"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2" name="Рисунок 1" descr="Бурение скважин на воду в Крыму в Симферополе | Услуги | Авито">
            <a:extLst>
              <a:ext uri="{FF2B5EF4-FFF2-40B4-BE49-F238E27FC236}">
                <a16:creationId xmlns:a16="http://schemas.microsoft.com/office/drawing/2014/main" id="{A4727505-6561-E065-CEEA-6A73668BE7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52293" y="3509706"/>
            <a:ext cx="5265001" cy="3240000"/>
          </a:xfrm>
          <a:prstGeom prst="rect">
            <a:avLst/>
          </a:prstGeom>
          <a:noFill/>
          <a:ln>
            <a:noFill/>
          </a:ln>
        </p:spPr>
      </p:pic>
      <p:pic>
        <p:nvPicPr>
          <p:cNvPr id="8194" name="Picture 2" descr="Источники воды">
            <a:extLst>
              <a:ext uri="{FF2B5EF4-FFF2-40B4-BE49-F238E27FC236}">
                <a16:creationId xmlns:a16="http://schemas.microsoft.com/office/drawing/2014/main" id="{3F401F95-D86A-4AF6-48DD-8626B6B2A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293" y="269706"/>
            <a:ext cx="5265001"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42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E853DB-F7D9-483F-7E75-509D6885B449}"/>
              </a:ext>
            </a:extLst>
          </p:cNvPr>
          <p:cNvSpPr txBox="1"/>
          <p:nvPr/>
        </p:nvSpPr>
        <p:spPr>
          <a:xfrm>
            <a:off x="184150" y="323509"/>
            <a:ext cx="5773378" cy="5764655"/>
          </a:xfrm>
          <a:prstGeom prst="rect">
            <a:avLst/>
          </a:prstGeom>
          <a:noFill/>
        </p:spPr>
        <p:txBody>
          <a:bodyPr wrap="square">
            <a:spAutoFit/>
          </a:bodyPr>
          <a:lstStyle/>
          <a:p>
            <a:pPr marL="342900" lvl="0" indent="-342900" algn="just" fontAlgn="base">
              <a:lnSpc>
                <a:spcPct val="95000"/>
              </a:lnSpc>
              <a:buSzPts val="1000"/>
              <a:buFont typeface="Symbol" panose="05050102010706020507" pitchFamily="18" charset="2"/>
              <a:buChar char=""/>
            </a:pPr>
            <a:r>
              <a:rPr lang="en-GB" sz="24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usage of the submarine groundwater discharge to the sea. </a:t>
            </a:r>
            <a:r>
              <a:rPr lang="en-GB"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Fresh submarine groundwater discharge is widely valued as a water resource for drinking, hygiene, agriculture, fishing, tourism, culture, or ship navigation</a:t>
            </a:r>
            <a:r>
              <a:rPr lang="uk-UA"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GB"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A first dam was built in the karst galleries near Marseilles, separating fresh and salty sea waters, after which fresh waters began to flow into the urban water supply system </a:t>
            </a:r>
            <a:r>
              <a:rPr lang="en-GB" sz="2000" b="1"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(Marseilles experience). </a:t>
            </a:r>
            <a:r>
              <a:rPr lang="en-GB"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There are reserves of fresh submarine groundwater discharge under the Sea of Azov, according to preliminary estimates of about 0.5–1.2 billion m</a:t>
            </a:r>
            <a:r>
              <a:rPr lang="en-GB" sz="2000" baseline="30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GB"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but water turned out to be conditionally drinking. This low–mineralized water can be used only for the technical purposes: irrigation, heating and cooling systems. Water can be used as drinking only after filter treatment and sufficient disinfection;</a:t>
            </a:r>
            <a:endParaRPr lang="ru-RU" sz="2000" dirty="0">
              <a:solidFill>
                <a:schemeClr val="accent1">
                  <a:lumMod val="50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7176" name="Picture 8" descr="Вода водой под &gt; Науки о Земле &gt; «Всякая всячина» — Библиотечка разных  статей">
            <a:extLst>
              <a:ext uri="{FF2B5EF4-FFF2-40B4-BE49-F238E27FC236}">
                <a16:creationId xmlns:a16="http://schemas.microsoft.com/office/drawing/2014/main" id="{89AD5990-938B-12BE-01EB-44E8FC7F2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528" y="1126636"/>
            <a:ext cx="2410326" cy="460472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Вода водой под &gt; Науки о Земле &gt; «Всякая всячина» — Библиотечка разных  статей">
            <a:extLst>
              <a:ext uri="{FF2B5EF4-FFF2-40B4-BE49-F238E27FC236}">
                <a16:creationId xmlns:a16="http://schemas.microsoft.com/office/drawing/2014/main" id="{FAAD8820-67DE-8552-3B80-40A04CA3B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186" y="608517"/>
            <a:ext cx="3546664"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Субмаринні води — Вікіпедія">
            <a:extLst>
              <a:ext uri="{FF2B5EF4-FFF2-40B4-BE49-F238E27FC236}">
                <a16:creationId xmlns:a16="http://schemas.microsoft.com/office/drawing/2014/main" id="{B07120EC-DE4F-A299-FB5A-604F0D943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4518" y="3789000"/>
            <a:ext cx="330051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1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7" name="Rectangle 615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AE853DB-F7D9-483F-7E75-509D6885B449}"/>
              </a:ext>
            </a:extLst>
          </p:cNvPr>
          <p:cNvSpPr txBox="1"/>
          <p:nvPr/>
        </p:nvSpPr>
        <p:spPr>
          <a:xfrm>
            <a:off x="130629" y="1416013"/>
            <a:ext cx="5559746" cy="4556709"/>
          </a:xfrm>
          <a:prstGeom prst="rect">
            <a:avLst/>
          </a:prstGeom>
        </p:spPr>
        <p:txBody>
          <a:bodyPr vert="horz" lIns="91440" tIns="45720" rIns="91440" bIns="45720" rtlCol="0">
            <a:normAutofit/>
          </a:bodyPr>
          <a:lstStyle/>
          <a:p>
            <a:pPr marL="457200" lvl="0" indent="-342900" algn="just" fontAlgn="base">
              <a:lnSpc>
                <a:spcPct val="90000"/>
              </a:lnSpc>
              <a:spcAft>
                <a:spcPts val="600"/>
              </a:spcAft>
              <a:buSzPts val="1000"/>
              <a:buFont typeface="Arial" panose="020B0604020202020204" pitchFamily="34" charset="0"/>
              <a:buChar char="•"/>
            </a:pPr>
            <a:r>
              <a:rPr lang="en-US" sz="2400" b="1" dirty="0">
                <a:solidFill>
                  <a:srgbClr val="C00000"/>
                </a:solidFill>
                <a:effectLst>
                  <a:outerShdw blurRad="38100" dist="38100" dir="2700000" algn="tl">
                    <a:srgbClr val="000000">
                      <a:alpha val="43137"/>
                    </a:srgbClr>
                  </a:outerShdw>
                </a:effectLst>
                <a:latin typeface="Palatino Linotype" panose="02040502050505030304" pitchFamily="18" charset="0"/>
              </a:rPr>
              <a:t>large–scale collection of precipitation in the mountainous Crimea, using karst cavities as underground water reservoirs (underground water collectors)</a:t>
            </a:r>
            <a:r>
              <a:rPr lang="en-US" sz="2400" b="1" dirty="0">
                <a:solidFill>
                  <a:schemeClr val="accent1">
                    <a:lumMod val="75000"/>
                  </a:schemeClr>
                </a:solidFill>
                <a:effectLst/>
                <a:latin typeface="Palatino Linotype" panose="02040502050505030304" pitchFamily="18" charset="0"/>
              </a:rPr>
              <a:t>. </a:t>
            </a:r>
            <a:r>
              <a:rPr lang="en-US" sz="2000" dirty="0">
                <a:solidFill>
                  <a:schemeClr val="accent1">
                    <a:lumMod val="75000"/>
                  </a:schemeClr>
                </a:solidFill>
                <a:effectLst/>
                <a:latin typeface="Palatino Linotype" panose="02040502050505030304" pitchFamily="18" charset="0"/>
              </a:rPr>
              <a:t>The maximum water accumulation is in spring (February–March), and by the summer the water level in the cave decreases. </a:t>
            </a:r>
            <a:endParaRPr lang="uk-UA" sz="2000" dirty="0">
              <a:solidFill>
                <a:schemeClr val="accent1">
                  <a:lumMod val="75000"/>
                </a:schemeClr>
              </a:solidFill>
              <a:effectLst/>
              <a:latin typeface="Palatino Linotype" panose="02040502050505030304" pitchFamily="18" charset="0"/>
            </a:endParaRPr>
          </a:p>
          <a:p>
            <a:pPr marL="450850" lvl="0" algn="just" fontAlgn="base">
              <a:lnSpc>
                <a:spcPct val="90000"/>
              </a:lnSpc>
              <a:spcAft>
                <a:spcPts val="600"/>
              </a:spcAft>
              <a:buSzPts val="1000"/>
            </a:pPr>
            <a:r>
              <a:rPr lang="en-US" sz="2000" dirty="0">
                <a:solidFill>
                  <a:schemeClr val="accent1">
                    <a:lumMod val="75000"/>
                  </a:schemeClr>
                </a:solidFill>
                <a:effectLst/>
                <a:latin typeface="Palatino Linotype" panose="02040502050505030304" pitchFamily="18" charset="0"/>
              </a:rPr>
              <a:t>For example, the accumulated water in the caves of the Karasu–</a:t>
            </a:r>
            <a:r>
              <a:rPr lang="en-US" sz="2000" dirty="0" err="1">
                <a:solidFill>
                  <a:schemeClr val="accent1">
                    <a:lumMod val="75000"/>
                  </a:schemeClr>
                </a:solidFill>
                <a:effectLst/>
                <a:latin typeface="Palatino Linotype" panose="02040502050505030304" pitchFamily="18" charset="0"/>
              </a:rPr>
              <a:t>Bashi</a:t>
            </a:r>
            <a:r>
              <a:rPr lang="en-US" sz="2000" dirty="0">
                <a:solidFill>
                  <a:schemeClr val="accent1">
                    <a:lumMod val="75000"/>
                  </a:schemeClr>
                </a:solidFill>
                <a:effectLst/>
                <a:latin typeface="Palatino Linotype" panose="02040502050505030304" pitchFamily="18" charset="0"/>
              </a:rPr>
              <a:t> gorge is discharged through narrow karst tunnels. At the exit from the cavities, water channels are laid to supply fresh water to </a:t>
            </a:r>
            <a:r>
              <a:rPr lang="en-US" sz="2000" dirty="0" err="1">
                <a:solidFill>
                  <a:schemeClr val="accent1">
                    <a:lumMod val="75000"/>
                  </a:schemeClr>
                </a:solidFill>
                <a:effectLst/>
                <a:latin typeface="Palatino Linotype" panose="02040502050505030304" pitchFamily="18" charset="0"/>
              </a:rPr>
              <a:t>Bilogors`k</a:t>
            </a:r>
            <a:r>
              <a:rPr lang="en-US" sz="2000" dirty="0">
                <a:solidFill>
                  <a:schemeClr val="accent1">
                    <a:lumMod val="75000"/>
                  </a:schemeClr>
                </a:solidFill>
                <a:effectLst/>
                <a:latin typeface="Palatino Linotype" panose="02040502050505030304" pitchFamily="18" charset="0"/>
              </a:rPr>
              <a:t>;</a:t>
            </a:r>
          </a:p>
        </p:txBody>
      </p:sp>
      <p:pic>
        <p:nvPicPr>
          <p:cNvPr id="6152" name="Picture 8" descr="CINCO CENOTES IMPERDÍVEIS NO MÉXICO">
            <a:extLst>
              <a:ext uri="{FF2B5EF4-FFF2-40B4-BE49-F238E27FC236}">
                <a16:creationId xmlns:a16="http://schemas.microsoft.com/office/drawing/2014/main" id="{6E4FF160-D61E-AFCB-593C-288B1D23A6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54" r="-1" b="16415"/>
          <a:stretch/>
        </p:blipFill>
        <p:spPr bwMode="auto">
          <a:xfrm>
            <a:off x="5801377" y="118873"/>
            <a:ext cx="6181561" cy="3514976"/>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México, una tierra de gran belleza natural y sobrecogedores cenotes">
            <a:extLst>
              <a:ext uri="{FF2B5EF4-FFF2-40B4-BE49-F238E27FC236}">
                <a16:creationId xmlns:a16="http://schemas.microsoft.com/office/drawing/2014/main" id="{CD810B85-EEE1-D496-5CBF-E773783278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39" b="29211"/>
          <a:stretch/>
        </p:blipFill>
        <p:spPr bwMode="auto">
          <a:xfrm>
            <a:off x="5801377" y="3694367"/>
            <a:ext cx="6181561" cy="2906692"/>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668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7" name="Rectangle 513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AE853DB-F7D9-483F-7E75-509D6885B449}"/>
              </a:ext>
            </a:extLst>
          </p:cNvPr>
          <p:cNvSpPr txBox="1"/>
          <p:nvPr/>
        </p:nvSpPr>
        <p:spPr>
          <a:xfrm>
            <a:off x="166255" y="705931"/>
            <a:ext cx="4987636" cy="5820104"/>
          </a:xfrm>
          <a:prstGeom prst="rect">
            <a:avLst/>
          </a:prstGeom>
        </p:spPr>
        <p:txBody>
          <a:bodyPr vert="horz" lIns="91440" tIns="45720" rIns="91440" bIns="45720" rtlCol="0">
            <a:noAutofit/>
          </a:bodyPr>
          <a:lstStyle/>
          <a:p>
            <a:pPr marL="342900" lvl="0" indent="-228600" algn="just" fontAlgn="base">
              <a:lnSpc>
                <a:spcPct val="90000"/>
              </a:lnSpc>
              <a:spcAft>
                <a:spcPts val="600"/>
              </a:spcAft>
              <a:buSzPts val="1000"/>
              <a:buFont typeface="Arial" panose="020B0604020202020204" pitchFamily="34" charset="0"/>
              <a:buChar char="•"/>
            </a:pPr>
            <a:r>
              <a:rPr lang="en-US" sz="2400" b="1" dirty="0">
                <a:solidFill>
                  <a:srgbClr val="C00000"/>
                </a:solidFill>
                <a:effectLst>
                  <a:outerShdw blurRad="38100" dist="38100" dir="2700000" algn="tl">
                    <a:srgbClr val="000000">
                      <a:alpha val="43137"/>
                    </a:srgbClr>
                  </a:outerShdw>
                </a:effectLst>
                <a:latin typeface="Palatino Linotype" panose="02040502050505030304" pitchFamily="18" charset="0"/>
              </a:rPr>
              <a:t>desalination of brackish groundwater and seawater. </a:t>
            </a:r>
            <a:r>
              <a:rPr lang="en-US" sz="2000" dirty="0">
                <a:solidFill>
                  <a:schemeClr val="accent1">
                    <a:lumMod val="75000"/>
                  </a:schemeClr>
                </a:solidFill>
                <a:effectLst/>
                <a:latin typeface="Palatino Linotype" panose="02040502050505030304" pitchFamily="18" charset="0"/>
              </a:rPr>
              <a:t>Selection of the appropriate technology of brackish groundwater and seawater desalination should be made based on water, energy consumption, brine disposal, as well as environmental risks and cost considerations. Dumping this concentrate can cause it to seep into the groundwater and degrade it. The membrane–based desalination technologies are used in treating brackish groundwater of the Crimea. For example, a desalination plant was built on the seashore in the </a:t>
            </a:r>
            <a:r>
              <a:rPr lang="en-US" sz="2000" dirty="0" err="1">
                <a:solidFill>
                  <a:schemeClr val="accent1">
                    <a:lumMod val="75000"/>
                  </a:schemeClr>
                </a:solidFill>
                <a:effectLst/>
                <a:latin typeface="Palatino Linotype" panose="02040502050505030304" pitchFamily="18" charset="0"/>
              </a:rPr>
              <a:t>Mykolaivka</a:t>
            </a:r>
            <a:r>
              <a:rPr lang="en-US" sz="2000" dirty="0">
                <a:solidFill>
                  <a:schemeClr val="accent1">
                    <a:lumMod val="75000"/>
                  </a:schemeClr>
                </a:solidFill>
                <a:effectLst/>
                <a:latin typeface="Palatino Linotype" panose="02040502050505030304" pitchFamily="18" charset="0"/>
              </a:rPr>
              <a:t> village and expected to be producing 40,000 m</a:t>
            </a:r>
            <a:r>
              <a:rPr lang="en-US" sz="2000" baseline="30000" dirty="0">
                <a:solidFill>
                  <a:schemeClr val="accent1">
                    <a:lumMod val="75000"/>
                  </a:schemeClr>
                </a:solidFill>
                <a:effectLst/>
                <a:latin typeface="Palatino Linotype" panose="02040502050505030304" pitchFamily="18" charset="0"/>
              </a:rPr>
              <a:t>3</a:t>
            </a:r>
            <a:r>
              <a:rPr lang="en-US" sz="2000" dirty="0">
                <a:solidFill>
                  <a:schemeClr val="accent1">
                    <a:lumMod val="75000"/>
                  </a:schemeClr>
                </a:solidFill>
                <a:effectLst/>
                <a:latin typeface="Palatino Linotype" panose="02040502050505030304" pitchFamily="18" charset="0"/>
              </a:rPr>
              <a:t> of water per day</a:t>
            </a:r>
            <a:r>
              <a:rPr lang="uk-UA" sz="2000" dirty="0">
                <a:solidFill>
                  <a:schemeClr val="accent1">
                    <a:lumMod val="75000"/>
                  </a:schemeClr>
                </a:solidFill>
                <a:effectLst/>
                <a:latin typeface="Palatino Linotype" panose="02040502050505030304" pitchFamily="18" charset="0"/>
              </a:rPr>
              <a:t>.</a:t>
            </a:r>
            <a:endParaRPr lang="en-US" sz="2000" dirty="0">
              <a:solidFill>
                <a:schemeClr val="accent1">
                  <a:lumMod val="75000"/>
                </a:schemeClr>
              </a:solidFill>
              <a:effectLst/>
              <a:latin typeface="Palatino Linotype" panose="02040502050505030304" pitchFamily="18" charset="0"/>
            </a:endParaRPr>
          </a:p>
        </p:txBody>
      </p:sp>
      <p:pic>
        <p:nvPicPr>
          <p:cNvPr id="2" name="Рисунок 1" descr="В Судаке появится станция по опреснению воды">
            <a:extLst>
              <a:ext uri="{FF2B5EF4-FFF2-40B4-BE49-F238E27FC236}">
                <a16:creationId xmlns:a16="http://schemas.microsoft.com/office/drawing/2014/main" id="{DAC50917-5CE1-490C-29BE-26AA2E19C8B2}"/>
              </a:ext>
            </a:extLst>
          </p:cNvPr>
          <p:cNvPicPr/>
          <p:nvPr/>
        </p:nvPicPr>
        <p:blipFill rotWithShape="1">
          <a:blip r:embed="rId2">
            <a:extLst>
              <a:ext uri="{28A0092B-C50C-407E-A947-70E740481C1C}">
                <a14:useLocalDpi xmlns:a14="http://schemas.microsoft.com/office/drawing/2010/main" val="0"/>
              </a:ext>
            </a:extLst>
          </a:blip>
          <a:srcRect t="6341" r="1" b="1129"/>
          <a:stretch/>
        </p:blipFill>
        <p:spPr bwMode="auto">
          <a:xfrm>
            <a:off x="5545776" y="186979"/>
            <a:ext cx="6479969" cy="3429004"/>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pic>
        <p:nvPicPr>
          <p:cNvPr id="3" name="Picture 2" descr="Опреснение воды в Крыму: как дорого оно обойдется России? – DW – 02.02.2021">
            <a:extLst>
              <a:ext uri="{FF2B5EF4-FFF2-40B4-BE49-F238E27FC236}">
                <a16:creationId xmlns:a16="http://schemas.microsoft.com/office/drawing/2014/main" id="{A8EF6F79-4BFC-B8C8-AFDF-9A00718D9041}"/>
              </a:ext>
            </a:extLst>
          </p:cNvPr>
          <p:cNvPicPr>
            <a:picLocks noChangeArrowheads="1"/>
          </p:cNvPicPr>
          <p:nvPr/>
        </p:nvPicPr>
        <p:blipFill rotWithShape="1">
          <a:blip r:embed="rId3">
            <a:extLst>
              <a:ext uri="{28A0092B-C50C-407E-A947-70E740481C1C}">
                <a14:useLocalDpi xmlns:a14="http://schemas.microsoft.com/office/drawing/2010/main" val="0"/>
              </a:ext>
            </a:extLst>
          </a:blip>
          <a:srcRect t="12040" b="15277"/>
          <a:stretch/>
        </p:blipFill>
        <p:spPr bwMode="auto">
          <a:xfrm>
            <a:off x="5153891" y="3802961"/>
            <a:ext cx="6871854" cy="2954099"/>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4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8" name="Rectangle 41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descr="Usina Solar Flutuante: Tecnologia e Projetos no Brasil">
            <a:extLst>
              <a:ext uri="{FF2B5EF4-FFF2-40B4-BE49-F238E27FC236}">
                <a16:creationId xmlns:a16="http://schemas.microsoft.com/office/drawing/2014/main" id="{B91C4566-0F81-0B3E-8354-56E81E21CF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68" r="2" b="16171"/>
          <a:stretch/>
        </p:blipFill>
        <p:spPr bwMode="auto">
          <a:xfrm>
            <a:off x="163378" y="195212"/>
            <a:ext cx="5040000" cy="21048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Лос-Анджелес выбросил миллионы пластиковых шариков в водохранилище для  очистки воды - Экологический дайджест FacePla.net">
            <a:extLst>
              <a:ext uri="{FF2B5EF4-FFF2-40B4-BE49-F238E27FC236}">
                <a16:creationId xmlns:a16="http://schemas.microsoft.com/office/drawing/2014/main" id="{E58121BB-4A92-17FF-6E13-F82D5F8B42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125" r="2" b="15128"/>
          <a:stretch/>
        </p:blipFill>
        <p:spPr bwMode="auto">
          <a:xfrm>
            <a:off x="163378" y="2342096"/>
            <a:ext cx="5040000" cy="2169581"/>
          </a:xfrm>
          <a:prstGeom prst="rect">
            <a:avLst/>
          </a:prstGeom>
          <a:noFill/>
          <a:extLst>
            <a:ext uri="{909E8E84-426E-40DD-AFC4-6F175D3DCCD1}">
              <a14:hiddenFill xmlns:a14="http://schemas.microsoft.com/office/drawing/2010/main">
                <a:solidFill>
                  <a:srgbClr val="FFFFFF"/>
                </a:solidFill>
              </a14:hiddenFill>
            </a:ext>
          </a:extLst>
        </p:spPr>
      </p:pic>
      <p:grpSp>
        <p:nvGrpSpPr>
          <p:cNvPr id="4120" name="Group 4119">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4121" name="Rectangle 41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2" name="Isosceles Triangle 412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BAE853DB-F7D9-483F-7E75-509D6885B449}"/>
              </a:ext>
            </a:extLst>
          </p:cNvPr>
          <p:cNvSpPr txBox="1"/>
          <p:nvPr/>
        </p:nvSpPr>
        <p:spPr>
          <a:xfrm>
            <a:off x="5669904" y="863564"/>
            <a:ext cx="6248030" cy="5451289"/>
          </a:xfrm>
          <a:prstGeom prst="rect">
            <a:avLst/>
          </a:prstGeom>
        </p:spPr>
        <p:txBody>
          <a:bodyPr vert="horz" lIns="91440" tIns="45720" rIns="91440" bIns="45720" rtlCol="0">
            <a:noAutofit/>
          </a:bodyPr>
          <a:lstStyle/>
          <a:p>
            <a:pPr marL="342900" lvl="0" indent="-228600" algn="just" fontAlgn="base">
              <a:lnSpc>
                <a:spcPct val="90000"/>
              </a:lnSpc>
              <a:spcAft>
                <a:spcPts val="300"/>
              </a:spcAft>
              <a:buSzPts val="1000"/>
              <a:buFont typeface="Arial" panose="020B0604020202020204" pitchFamily="34" charset="0"/>
              <a:buChar char="•"/>
            </a:pPr>
            <a:r>
              <a:rPr lang="en-US" sz="2400" b="1" dirty="0">
                <a:solidFill>
                  <a:srgbClr val="C00000"/>
                </a:solidFill>
                <a:effectLst/>
                <a:latin typeface="Palatino Linotype" panose="02040502050505030304" pitchFamily="18" charset="0"/>
              </a:rPr>
              <a:t>reduction of water losses due to evaporation in reservoirs. </a:t>
            </a:r>
            <a:r>
              <a:rPr lang="en-US" sz="2000" dirty="0">
                <a:solidFill>
                  <a:schemeClr val="accent1">
                    <a:lumMod val="75000"/>
                  </a:schemeClr>
                </a:solidFill>
                <a:effectLst/>
                <a:latin typeface="Palatino Linotype" panose="02040502050505030304" pitchFamily="18" charset="0"/>
              </a:rPr>
              <a:t>In summer, in semi–arid regions, water losses increase due to evaporation from the surface of reservoirs. Partial coverage of reservoirs with the floating elements to suppress evaporation losses is applied. For example, to solve the problem of evaporation in the United States, special black plastic balls were used, which covered the surface of reservoirs in California. This made it possible to reduce the evaporation of water from the surface of reservoirs by 85%. In south-eastern Spain, fabric materials have been used to reduce reservoirs evaporation, reducing water loss by 70–80% in water–scarce conditions. Also, an indirect effect of such protection against evaporation is a decrease in the concentration of salts in the water, which reduce the rate of soil degradation during irrigation.</a:t>
            </a:r>
          </a:p>
        </p:txBody>
      </p:sp>
      <p:sp>
        <p:nvSpPr>
          <p:cNvPr id="4127" name="Isosceles Triangle 41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6" name="Rectangle 412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Современные методы уменьшения испарения с водных поверхностей | Инженерный  центр Промсервис">
            <a:extLst>
              <a:ext uri="{FF2B5EF4-FFF2-40B4-BE49-F238E27FC236}">
                <a16:creationId xmlns:a16="http://schemas.microsoft.com/office/drawing/2014/main" id="{BAC73625-0FB9-4F73-CD31-F845168D7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01500"/>
            <a:ext cx="5148000" cy="21205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1385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A108F3-67F9-0D89-F9D1-756E4937B57D}"/>
              </a:ext>
            </a:extLst>
          </p:cNvPr>
          <p:cNvSpPr>
            <a:spLocks noGrp="1"/>
          </p:cNvSpPr>
          <p:nvPr>
            <p:ph type="title"/>
          </p:nvPr>
        </p:nvSpPr>
        <p:spPr>
          <a:xfrm>
            <a:off x="838200" y="365998"/>
            <a:ext cx="10515600" cy="425985"/>
          </a:xfrm>
        </p:spPr>
        <p:txBody>
          <a:bodyPr>
            <a:normAutofit/>
          </a:bodyPr>
          <a:lstStyle/>
          <a:p>
            <a:pPr algn="ctr"/>
            <a:r>
              <a:rPr lang="ru-RU" sz="2400" b="1" dirty="0" err="1">
                <a:solidFill>
                  <a:srgbClr val="C00000"/>
                </a:solidFill>
                <a:latin typeface="Cambria" panose="02040503050406030204" pitchFamily="18" charset="0"/>
                <a:ea typeface="Cambria" panose="02040503050406030204" pitchFamily="18" charset="0"/>
              </a:rPr>
              <a:t>Materials</a:t>
            </a:r>
            <a:r>
              <a:rPr lang="ru-RU" sz="2400" b="1" dirty="0">
                <a:solidFill>
                  <a:srgbClr val="C00000"/>
                </a:solidFill>
                <a:latin typeface="Cambria" panose="02040503050406030204" pitchFamily="18" charset="0"/>
                <a:ea typeface="Cambria" panose="02040503050406030204" pitchFamily="18" charset="0"/>
              </a:rPr>
              <a:t> </a:t>
            </a:r>
            <a:r>
              <a:rPr lang="ru-RU" sz="2400" b="1" dirty="0" err="1">
                <a:solidFill>
                  <a:srgbClr val="C00000"/>
                </a:solidFill>
                <a:latin typeface="Cambria" panose="02040503050406030204" pitchFamily="18" charset="0"/>
                <a:ea typeface="Cambria" panose="02040503050406030204" pitchFamily="18" charset="0"/>
              </a:rPr>
              <a:t>and</a:t>
            </a:r>
            <a:r>
              <a:rPr lang="ru-RU" sz="2400" b="1" dirty="0">
                <a:solidFill>
                  <a:srgbClr val="C00000"/>
                </a:solidFill>
                <a:latin typeface="Cambria" panose="02040503050406030204" pitchFamily="18" charset="0"/>
                <a:ea typeface="Cambria" panose="02040503050406030204" pitchFamily="18" charset="0"/>
              </a:rPr>
              <a:t> </a:t>
            </a:r>
            <a:r>
              <a:rPr lang="ru-RU" sz="2400" b="1" dirty="0" err="1">
                <a:solidFill>
                  <a:srgbClr val="C00000"/>
                </a:solidFill>
                <a:latin typeface="Cambria" panose="02040503050406030204" pitchFamily="18" charset="0"/>
                <a:ea typeface="Cambria" panose="02040503050406030204" pitchFamily="18" charset="0"/>
              </a:rPr>
              <a:t>Methods</a:t>
            </a:r>
            <a:endParaRPr lang="ru-RU" sz="2400" b="1" dirty="0">
              <a:solidFill>
                <a:srgbClr val="C0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82AC116-97C1-AFA4-A3FC-427CBEAFA8F6}"/>
              </a:ext>
            </a:extLst>
          </p:cNvPr>
          <p:cNvSpPr txBox="1"/>
          <p:nvPr/>
        </p:nvSpPr>
        <p:spPr>
          <a:xfrm>
            <a:off x="352746" y="859691"/>
            <a:ext cx="11623354" cy="5355312"/>
          </a:xfrm>
          <a:prstGeom prst="rect">
            <a:avLst/>
          </a:prstGeom>
          <a:noFill/>
        </p:spPr>
        <p:txBody>
          <a:bodyPr wrap="square">
            <a:spAutoFit/>
          </a:bodyPr>
          <a:lstStyle/>
          <a:p>
            <a:pPr algn="just"/>
            <a:r>
              <a:rPr lang="ru-RU" dirty="0">
                <a:solidFill>
                  <a:schemeClr val="accent1">
                    <a:lumMod val="75000"/>
                  </a:schemeClr>
                </a:solidFill>
                <a:latin typeface="Cambria" panose="02040503050406030204" pitchFamily="18" charset="0"/>
                <a:ea typeface="Cambria" panose="02040503050406030204" pitchFamily="18" charset="0"/>
              </a:rPr>
              <a:t>It </a:t>
            </a:r>
            <a:r>
              <a:rPr lang="ru-RU" dirty="0" err="1">
                <a:solidFill>
                  <a:schemeClr val="accent1">
                    <a:lumMod val="75000"/>
                  </a:schemeClr>
                </a:solidFill>
                <a:latin typeface="Cambria" panose="02040503050406030204" pitchFamily="18" charset="0"/>
                <a:ea typeface="Cambria" panose="02040503050406030204" pitchFamily="18" charset="0"/>
              </a:rPr>
              <a:t>should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be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noted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that</a:t>
            </a:r>
            <a:r>
              <a:rPr lang="ru-RU" dirty="0">
                <a:solidFill>
                  <a:schemeClr val="accent1">
                    <a:lumMod val="75000"/>
                  </a:schemeClr>
                </a:solidFill>
                <a:latin typeface="Cambria" panose="02040503050406030204" pitchFamily="18" charset="0"/>
                <a:ea typeface="Cambria" panose="02040503050406030204" pitchFamily="18" charset="0"/>
              </a:rPr>
              <a:t> Ukraine </a:t>
            </a:r>
            <a:r>
              <a:rPr lang="ru-RU" dirty="0" err="1">
                <a:solidFill>
                  <a:schemeClr val="accent1">
                    <a:lumMod val="75000"/>
                  </a:schemeClr>
                </a:solidFill>
                <a:latin typeface="Cambria" panose="02040503050406030204" pitchFamily="18" charset="0"/>
                <a:ea typeface="Cambria" panose="02040503050406030204" pitchFamily="18" charset="0"/>
              </a:rPr>
              <a:t>does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not</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have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access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to</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environmental</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monitoring</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data</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on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peninsula’s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territory</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since</a:t>
            </a:r>
            <a:r>
              <a:rPr lang="ru-RU" dirty="0">
                <a:solidFill>
                  <a:schemeClr val="accent1">
                    <a:lumMod val="75000"/>
                  </a:schemeClr>
                </a:solidFill>
                <a:latin typeface="Cambria" panose="02040503050406030204" pitchFamily="18" charset="0"/>
                <a:ea typeface="Cambria" panose="02040503050406030204" pitchFamily="18" charset="0"/>
              </a:rPr>
              <a:t> 2014. </a:t>
            </a:r>
            <a:r>
              <a:rPr lang="ru-RU" dirty="0" err="1">
                <a:solidFill>
                  <a:schemeClr val="accent1">
                    <a:lumMod val="75000"/>
                  </a:schemeClr>
                </a:solidFill>
                <a:latin typeface="Cambria" panose="02040503050406030204" pitchFamily="18" charset="0"/>
                <a:ea typeface="Cambria" panose="02040503050406030204" pitchFamily="18" charset="0"/>
              </a:rPr>
              <a:t>Since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data</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from</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gauging</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stations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are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not</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received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by</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Central </a:t>
            </a:r>
            <a:r>
              <a:rPr lang="ru-RU" dirty="0" err="1">
                <a:solidFill>
                  <a:schemeClr val="accent1">
                    <a:lumMod val="75000"/>
                  </a:schemeClr>
                </a:solidFill>
                <a:latin typeface="Cambria" panose="02040503050406030204" pitchFamily="18" charset="0"/>
                <a:ea typeface="Cambria" panose="02040503050406030204" pitchFamily="18" charset="0"/>
              </a:rPr>
              <a:t>Geophysical</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Observatory</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of</a:t>
            </a:r>
            <a:r>
              <a:rPr lang="ru-RU" dirty="0">
                <a:solidFill>
                  <a:schemeClr val="accent1">
                    <a:lumMod val="75000"/>
                  </a:schemeClr>
                </a:solidFill>
                <a:latin typeface="Cambria" panose="02040503050406030204" pitchFamily="18" charset="0"/>
                <a:ea typeface="Cambria" panose="02040503050406030204" pitchFamily="18" charset="0"/>
              </a:rPr>
              <a:t> Ukraine (CGO), </a:t>
            </a:r>
            <a:r>
              <a:rPr lang="ru-RU" dirty="0" err="1">
                <a:solidFill>
                  <a:schemeClr val="accent1">
                    <a:lumMod val="75000"/>
                  </a:schemeClr>
                </a:solidFill>
                <a:latin typeface="Cambria" panose="02040503050406030204" pitchFamily="18" charset="0"/>
                <a:ea typeface="Cambria" panose="02040503050406030204" pitchFamily="18" charset="0"/>
              </a:rPr>
              <a:t>our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research</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was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based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on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remote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sensing</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data</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analysis</a:t>
            </a:r>
            <a:r>
              <a:rPr lang="en-US" dirty="0">
                <a:solidFill>
                  <a:schemeClr val="accent1">
                    <a:lumMod val="75000"/>
                  </a:schemeClr>
                </a:solidFill>
                <a:latin typeface="Cambria" panose="02040503050406030204" pitchFamily="18" charset="0"/>
                <a:ea typeface="Cambria" panose="02040503050406030204" pitchFamily="18" charset="0"/>
              </a:rPr>
              <a:t>.</a:t>
            </a:r>
            <a:r>
              <a:rPr lang="ru-RU" dirty="0">
                <a:solidFill>
                  <a:schemeClr val="accent1">
                    <a:lumMod val="75000"/>
                  </a:schemeClr>
                </a:solidFill>
                <a:latin typeface="Cambria" panose="02040503050406030204" pitchFamily="18" charset="0"/>
                <a:ea typeface="Cambria" panose="02040503050406030204" pitchFamily="18" charset="0"/>
              </a:rPr>
              <a:t> In </a:t>
            </a:r>
            <a:r>
              <a:rPr lang="ru-RU" dirty="0" err="1">
                <a:solidFill>
                  <a:schemeClr val="accent1">
                    <a:lumMod val="75000"/>
                  </a:schemeClr>
                </a:solidFill>
                <a:latin typeface="Cambria" panose="02040503050406030204" pitchFamily="18" charset="0"/>
                <a:ea typeface="Cambria" panose="02040503050406030204" pitchFamily="18" charset="0"/>
              </a:rPr>
              <a:t>particular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water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level</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data</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is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not</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available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used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microwave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satellite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data</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to</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estimate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water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body</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area</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dynamics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of</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reservoirs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and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to</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detect</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standing</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water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areas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after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heavy</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rain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events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potentially</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related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to</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active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influences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on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atmosphere</a:t>
            </a:r>
            <a:r>
              <a:rPr lang="ru-RU" dirty="0">
                <a:solidFill>
                  <a:schemeClr val="accent1">
                    <a:lumMod val="75000"/>
                  </a:schemeClr>
                </a:solidFill>
                <a:latin typeface="Cambria" panose="02040503050406030204" pitchFamily="18" charset="0"/>
                <a:ea typeface="Cambria" panose="02040503050406030204" pitchFamily="18" charset="0"/>
              </a:rPr>
              <a:t>. </a:t>
            </a:r>
            <a:endParaRPr lang="en-US" dirty="0">
              <a:solidFill>
                <a:schemeClr val="accent1">
                  <a:lumMod val="75000"/>
                </a:schemeClr>
              </a:solidFill>
              <a:latin typeface="Cambria" panose="02040503050406030204" pitchFamily="18" charset="0"/>
              <a:ea typeface="Cambria" panose="02040503050406030204" pitchFamily="18" charset="0"/>
            </a:endParaRPr>
          </a:p>
          <a:p>
            <a:pPr algn="just"/>
            <a:endParaRPr lang="ru-RU" dirty="0">
              <a:solidFill>
                <a:schemeClr val="accent1">
                  <a:lumMod val="75000"/>
                </a:schemeClr>
              </a:solidFill>
              <a:latin typeface="Cambria" panose="02040503050406030204" pitchFamily="18" charset="0"/>
              <a:ea typeface="Cambria" panose="02040503050406030204" pitchFamily="18" charset="0"/>
            </a:endParaRPr>
          </a:p>
          <a:p>
            <a:pPr algn="just"/>
            <a:r>
              <a:rPr lang="ru-RU" dirty="0" err="1">
                <a:solidFill>
                  <a:schemeClr val="accent1">
                    <a:lumMod val="75000"/>
                  </a:schemeClr>
                </a:solidFill>
                <a:latin typeface="Cambria" panose="02040503050406030204" pitchFamily="18" charset="0"/>
                <a:ea typeface="Cambria" panose="02040503050406030204" pitchFamily="18" charset="0"/>
              </a:rPr>
              <a:t>Sentinel</a:t>
            </a:r>
            <a:r>
              <a:rPr lang="ru-RU" dirty="0">
                <a:solidFill>
                  <a:schemeClr val="accent1">
                    <a:lumMod val="75000"/>
                  </a:schemeClr>
                </a:solidFill>
                <a:latin typeface="Cambria" panose="02040503050406030204" pitchFamily="18" charset="0"/>
                <a:ea typeface="Cambria" panose="02040503050406030204" pitchFamily="18" charset="0"/>
              </a:rPr>
              <a:t>–1 </a:t>
            </a:r>
            <a:r>
              <a:rPr lang="ru-RU" dirty="0" err="1">
                <a:solidFill>
                  <a:schemeClr val="accent1">
                    <a:lumMod val="75000"/>
                  </a:schemeClr>
                </a:solidFill>
                <a:latin typeface="Cambria" panose="02040503050406030204" pitchFamily="18" charset="0"/>
                <a:ea typeface="Cambria" panose="02040503050406030204" pitchFamily="18" charset="0"/>
              </a:rPr>
              <a:t>satellite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radar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microwave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sensor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data</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was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used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for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surface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water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area</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detection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Microwave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sensors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are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sensitive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to</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surface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structure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and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roughness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smoother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surface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lower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signal</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scattering</a:t>
            </a:r>
            <a:r>
              <a:rPr lang="ru-RU" dirty="0">
                <a:solidFill>
                  <a:schemeClr val="accent1">
                    <a:lumMod val="75000"/>
                  </a:schemeClr>
                </a:solidFill>
                <a:latin typeface="Cambria" panose="02040503050406030204" pitchFamily="18" charset="0"/>
                <a:ea typeface="Cambria" panose="02040503050406030204" pitchFamily="18" charset="0"/>
              </a:rPr>
              <a:t>. The </a:t>
            </a:r>
            <a:r>
              <a:rPr lang="ru-RU" dirty="0" err="1">
                <a:solidFill>
                  <a:schemeClr val="accent1">
                    <a:lumMod val="75000"/>
                  </a:schemeClr>
                </a:solidFill>
                <a:latin typeface="Cambria" panose="02040503050406030204" pitchFamily="18" charset="0"/>
                <a:ea typeface="Cambria" panose="02040503050406030204" pitchFamily="18" charset="0"/>
              </a:rPr>
              <a:t>smooth</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water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surface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acts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as</a:t>
            </a:r>
            <a:r>
              <a:rPr lang="ru-RU" dirty="0">
                <a:solidFill>
                  <a:schemeClr val="accent1">
                    <a:lumMod val="75000"/>
                  </a:schemeClr>
                </a:solidFill>
                <a:latin typeface="Cambria" panose="02040503050406030204" pitchFamily="18" charset="0"/>
                <a:ea typeface="Cambria" panose="02040503050406030204" pitchFamily="18" charset="0"/>
              </a:rPr>
              <a:t> a </a:t>
            </a:r>
            <a:r>
              <a:rPr lang="ru-RU" dirty="0" err="1">
                <a:solidFill>
                  <a:schemeClr val="accent1">
                    <a:lumMod val="75000"/>
                  </a:schemeClr>
                </a:solidFill>
                <a:latin typeface="Cambria" panose="02040503050406030204" pitchFamily="18" charset="0"/>
                <a:ea typeface="Cambria" panose="02040503050406030204" pitchFamily="18" charset="0"/>
              </a:rPr>
              <a:t>mirror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reflector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which</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makes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radar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sensing</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effective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in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detecting</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boundaries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of</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water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bodies</a:t>
            </a:r>
            <a:r>
              <a:rPr lang="ru-RU" dirty="0">
                <a:solidFill>
                  <a:schemeClr val="accent1">
                    <a:lumMod val="75000"/>
                  </a:schemeClr>
                </a:solidFill>
                <a:latin typeface="Cambria" panose="02040503050406030204" pitchFamily="18" charset="0"/>
                <a:ea typeface="Cambria" panose="02040503050406030204" pitchFamily="18" charset="0"/>
              </a:rPr>
              <a:t>. All </a:t>
            </a:r>
            <a:r>
              <a:rPr lang="ru-RU" dirty="0" err="1">
                <a:solidFill>
                  <a:schemeClr val="accent1">
                    <a:lumMod val="75000"/>
                  </a:schemeClr>
                </a:solidFill>
                <a:latin typeface="Cambria" panose="02040503050406030204" pitchFamily="18" charset="0"/>
                <a:ea typeface="Cambria" panose="02040503050406030204" pitchFamily="18" charset="0"/>
              </a:rPr>
              <a:t>available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satellite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images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for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full</a:t>
            </a:r>
            <a:r>
              <a:rPr lang="ru-RU" dirty="0">
                <a:solidFill>
                  <a:schemeClr val="accent1">
                    <a:lumMod val="75000"/>
                  </a:schemeClr>
                </a:solidFill>
                <a:latin typeface="Cambria" panose="02040503050406030204" pitchFamily="18" charset="0"/>
                <a:ea typeface="Cambria" panose="02040503050406030204" pitchFamily="18" charset="0"/>
              </a:rPr>
              <a:t>–</a:t>
            </a:r>
            <a:r>
              <a:rPr lang="ru-RU" dirty="0" err="1">
                <a:solidFill>
                  <a:schemeClr val="accent1">
                    <a:lumMod val="75000"/>
                  </a:schemeClr>
                </a:solidFill>
                <a:latin typeface="Cambria" panose="02040503050406030204" pitchFamily="18" charset="0"/>
                <a:ea typeface="Cambria" panose="02040503050406030204" pitchFamily="18" charset="0"/>
              </a:rPr>
              <a:t>year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period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from</a:t>
            </a:r>
            <a:r>
              <a:rPr lang="ru-RU" dirty="0">
                <a:solidFill>
                  <a:schemeClr val="accent1">
                    <a:lumMod val="75000"/>
                  </a:schemeClr>
                </a:solidFill>
                <a:latin typeface="Cambria" panose="02040503050406030204" pitchFamily="18" charset="0"/>
                <a:ea typeface="Cambria" panose="02040503050406030204" pitchFamily="18" charset="0"/>
              </a:rPr>
              <a:t> 2015 </a:t>
            </a:r>
            <a:r>
              <a:rPr lang="ru-RU" dirty="0" err="1">
                <a:solidFill>
                  <a:schemeClr val="accent1">
                    <a:lumMod val="75000"/>
                  </a:schemeClr>
                </a:solidFill>
                <a:latin typeface="Cambria" panose="02040503050406030204" pitchFamily="18" charset="0"/>
                <a:ea typeface="Cambria" panose="02040503050406030204" pitchFamily="18" charset="0"/>
              </a:rPr>
              <a:t>to</a:t>
            </a:r>
            <a:r>
              <a:rPr lang="ru-RU" dirty="0">
                <a:solidFill>
                  <a:schemeClr val="accent1">
                    <a:lumMod val="75000"/>
                  </a:schemeClr>
                </a:solidFill>
                <a:latin typeface="Cambria" panose="02040503050406030204" pitchFamily="18" charset="0"/>
                <a:ea typeface="Cambria" panose="02040503050406030204" pitchFamily="18" charset="0"/>
              </a:rPr>
              <a:t> 2021 </a:t>
            </a:r>
            <a:r>
              <a:rPr lang="ru-RU" dirty="0" err="1">
                <a:solidFill>
                  <a:schemeClr val="accent1">
                    <a:lumMod val="75000"/>
                  </a:schemeClr>
                </a:solidFill>
                <a:latin typeface="Cambria" panose="02040503050406030204" pitchFamily="18" charset="0"/>
                <a:ea typeface="Cambria" panose="02040503050406030204" pitchFamily="18" charset="0"/>
              </a:rPr>
              <a:t>were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analysed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in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this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study</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Fifteen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significant</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reservoirs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of</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Crimean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Peninsula</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that</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provide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water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supply</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to</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population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were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included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in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assessment</a:t>
            </a:r>
            <a:r>
              <a:rPr lang="ru-RU" dirty="0">
                <a:solidFill>
                  <a:schemeClr val="accent1">
                    <a:lumMod val="75000"/>
                  </a:schemeClr>
                </a:solidFill>
                <a:latin typeface="Cambria" panose="02040503050406030204" pitchFamily="18" charset="0"/>
                <a:ea typeface="Cambria" panose="02040503050406030204" pitchFamily="18" charset="0"/>
              </a:rPr>
              <a:t>.</a:t>
            </a:r>
            <a:endParaRPr lang="en-US" dirty="0">
              <a:solidFill>
                <a:schemeClr val="accent1">
                  <a:lumMod val="75000"/>
                </a:schemeClr>
              </a:solidFill>
              <a:latin typeface="Cambria" panose="02040503050406030204" pitchFamily="18" charset="0"/>
              <a:ea typeface="Cambria" panose="02040503050406030204" pitchFamily="18" charset="0"/>
            </a:endParaRPr>
          </a:p>
          <a:p>
            <a:pPr algn="just"/>
            <a:endParaRPr lang="ru-RU" dirty="0">
              <a:solidFill>
                <a:schemeClr val="accent1">
                  <a:lumMod val="75000"/>
                </a:schemeClr>
              </a:solidFill>
              <a:latin typeface="Cambria" panose="02040503050406030204" pitchFamily="18" charset="0"/>
              <a:ea typeface="Cambria" panose="02040503050406030204" pitchFamily="18" charset="0"/>
            </a:endParaRPr>
          </a:p>
          <a:p>
            <a:pPr algn="just"/>
            <a:r>
              <a:rPr lang="ru-RU" dirty="0">
                <a:solidFill>
                  <a:schemeClr val="accent1">
                    <a:lumMod val="75000"/>
                  </a:schemeClr>
                </a:solidFill>
                <a:latin typeface="Cambria" panose="02040503050406030204" pitchFamily="18" charset="0"/>
                <a:ea typeface="Cambria" panose="02040503050406030204" pitchFamily="18" charset="0"/>
              </a:rPr>
              <a:t>As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scope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of</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this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research</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has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not</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included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satellite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image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processing</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methodology</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development</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and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verification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applied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step</a:t>
            </a:r>
            <a:r>
              <a:rPr lang="ru-RU" dirty="0">
                <a:solidFill>
                  <a:schemeClr val="accent1">
                    <a:lumMod val="75000"/>
                  </a:schemeClr>
                </a:solidFill>
                <a:latin typeface="Cambria" panose="02040503050406030204" pitchFamily="18" charset="0"/>
                <a:ea typeface="Cambria" panose="02040503050406030204" pitchFamily="18" charset="0"/>
              </a:rPr>
              <a:t>–</a:t>
            </a:r>
            <a:r>
              <a:rPr lang="ru-RU" dirty="0" err="1">
                <a:solidFill>
                  <a:schemeClr val="accent1">
                    <a:lumMod val="75000"/>
                  </a:schemeClr>
                </a:solidFill>
                <a:latin typeface="Cambria" panose="02040503050406030204" pitchFamily="18" charset="0"/>
                <a:ea typeface="Cambria" panose="02040503050406030204" pitchFamily="18" charset="0"/>
              </a:rPr>
              <a:t>by</a:t>
            </a:r>
            <a:r>
              <a:rPr lang="ru-RU" dirty="0">
                <a:solidFill>
                  <a:schemeClr val="accent1">
                    <a:lumMod val="75000"/>
                  </a:schemeClr>
                </a:solidFill>
                <a:latin typeface="Cambria" panose="02040503050406030204" pitchFamily="18" charset="0"/>
                <a:ea typeface="Cambria" panose="02040503050406030204" pitchFamily="18" charset="0"/>
              </a:rPr>
              <a:t>–</a:t>
            </a:r>
            <a:r>
              <a:rPr lang="ru-RU" dirty="0" err="1">
                <a:solidFill>
                  <a:schemeClr val="accent1">
                    <a:lumMod val="75000"/>
                  </a:schemeClr>
                </a:solidFill>
                <a:latin typeface="Cambria" panose="02040503050406030204" pitchFamily="18" charset="0"/>
                <a:ea typeface="Cambria" panose="02040503050406030204" pitchFamily="18" charset="0"/>
              </a:rPr>
              <a:t>step</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procedures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so</a:t>
            </a:r>
            <a:r>
              <a:rPr lang="ru-RU" dirty="0">
                <a:solidFill>
                  <a:schemeClr val="accent1">
                    <a:lumMod val="75000"/>
                  </a:schemeClr>
                </a:solidFill>
                <a:latin typeface="Cambria" panose="02040503050406030204" pitchFamily="18" charset="0"/>
                <a:ea typeface="Cambria" panose="02040503050406030204" pitchFamily="18" charset="0"/>
              </a:rPr>
              <a:t>–</a:t>
            </a:r>
            <a:r>
              <a:rPr lang="ru-RU" dirty="0" err="1">
                <a:solidFill>
                  <a:schemeClr val="accent1">
                    <a:lumMod val="75000"/>
                  </a:schemeClr>
                </a:solidFill>
                <a:latin typeface="Cambria" panose="02040503050406030204" pitchFamily="18" charset="0"/>
                <a:ea typeface="Cambria" panose="02040503050406030204" pitchFamily="18" charset="0"/>
              </a:rPr>
              <a:t>called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Recommended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Practices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developed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by</a:t>
            </a:r>
            <a:r>
              <a:rPr lang="ru-RU" dirty="0">
                <a:solidFill>
                  <a:schemeClr val="accent1">
                    <a:lumMod val="75000"/>
                  </a:schemeClr>
                </a:solidFill>
                <a:latin typeface="Cambria" panose="02040503050406030204" pitchFamily="18" charset="0"/>
                <a:ea typeface="Cambria" panose="02040503050406030204" pitchFamily="18" charset="0"/>
              </a:rPr>
              <a:t> UN–SPIDER, </a:t>
            </a:r>
            <a:r>
              <a:rPr lang="ru-RU" dirty="0" err="1">
                <a:solidFill>
                  <a:schemeClr val="accent1">
                    <a:lumMod val="75000"/>
                  </a:schemeClr>
                </a:solidFill>
                <a:latin typeface="Cambria" panose="02040503050406030204" pitchFamily="18" charset="0"/>
                <a:ea typeface="Cambria" panose="02040503050406030204" pitchFamily="18" charset="0"/>
              </a:rPr>
              <a:t>that</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have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proven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effective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in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creating</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information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products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based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on</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remote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sensing</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to</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assess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hazards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such</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floods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drought</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etc</a:t>
            </a:r>
            <a:r>
              <a:rPr lang="ru-RU" dirty="0">
                <a:solidFill>
                  <a:schemeClr val="accent1">
                    <a:lumMod val="75000"/>
                  </a:schemeClr>
                </a:solidFill>
                <a:latin typeface="Cambria" panose="02040503050406030204" pitchFamily="18" charset="0"/>
                <a:ea typeface="Cambria" panose="02040503050406030204" pitchFamily="18" charset="0"/>
              </a:rPr>
              <a:t>. UN–SPIDER </a:t>
            </a:r>
            <a:r>
              <a:rPr lang="ru-RU" dirty="0" err="1">
                <a:solidFill>
                  <a:schemeClr val="accent1">
                    <a:lumMod val="75000"/>
                  </a:schemeClr>
                </a:solidFill>
                <a:latin typeface="Cambria" panose="02040503050406030204" pitchFamily="18" charset="0"/>
                <a:ea typeface="Cambria" panose="02040503050406030204" pitchFamily="18" charset="0"/>
              </a:rPr>
              <a:t>stands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for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United Nations Platform </a:t>
            </a:r>
            <a:r>
              <a:rPr lang="ru-RU" dirty="0" err="1">
                <a:solidFill>
                  <a:schemeClr val="accent1">
                    <a:lumMod val="75000"/>
                  </a:schemeClr>
                </a:solidFill>
                <a:latin typeface="Cambria" panose="02040503050406030204" pitchFamily="18" charset="0"/>
                <a:ea typeface="Cambria" panose="02040503050406030204" pitchFamily="18" charset="0"/>
              </a:rPr>
              <a:t>for</a:t>
            </a:r>
            <a:r>
              <a:rPr lang="ru-RU" dirty="0">
                <a:solidFill>
                  <a:schemeClr val="accent1">
                    <a:lumMod val="75000"/>
                  </a:schemeClr>
                </a:solidFill>
                <a:latin typeface="Cambria" panose="02040503050406030204" pitchFamily="18" charset="0"/>
                <a:ea typeface="Cambria" panose="02040503050406030204" pitchFamily="18" charset="0"/>
              </a:rPr>
              <a:t> Space–</a:t>
            </a:r>
            <a:r>
              <a:rPr lang="ru-RU" dirty="0" err="1">
                <a:solidFill>
                  <a:schemeClr val="accent1">
                    <a:lumMod val="75000"/>
                  </a:schemeClr>
                </a:solidFill>
                <a:latin typeface="Cambria" panose="02040503050406030204" pitchFamily="18" charset="0"/>
                <a:ea typeface="Cambria" panose="02040503050406030204" pitchFamily="18" charset="0"/>
              </a:rPr>
              <a:t>based</a:t>
            </a:r>
            <a:r>
              <a:rPr lang="ru-RU" dirty="0">
                <a:solidFill>
                  <a:schemeClr val="accent1">
                    <a:lumMod val="75000"/>
                  </a:schemeClr>
                </a:solidFill>
                <a:latin typeface="Cambria" panose="02040503050406030204" pitchFamily="18" charset="0"/>
                <a:ea typeface="Cambria" panose="02040503050406030204" pitchFamily="18" charset="0"/>
              </a:rPr>
              <a:t> Information </a:t>
            </a:r>
            <a:r>
              <a:rPr lang="ru-RU" dirty="0" err="1">
                <a:solidFill>
                  <a:schemeClr val="accent1">
                    <a:lumMod val="75000"/>
                  </a:schemeClr>
                </a:solidFill>
                <a:latin typeface="Cambria" panose="02040503050406030204" pitchFamily="18" charset="0"/>
                <a:ea typeface="Cambria" panose="02040503050406030204" pitchFamily="18" charset="0"/>
              </a:rPr>
              <a:t>for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Disaster</a:t>
            </a:r>
            <a:r>
              <a:rPr lang="ru-RU" dirty="0">
                <a:solidFill>
                  <a:schemeClr val="accent1">
                    <a:lumMod val="75000"/>
                  </a:schemeClr>
                </a:solidFill>
                <a:latin typeface="Cambria" panose="02040503050406030204" pitchFamily="18" charset="0"/>
                <a:ea typeface="Cambria" panose="02040503050406030204" pitchFamily="18" charset="0"/>
              </a:rPr>
              <a:t> Management </a:t>
            </a:r>
            <a:r>
              <a:rPr lang="ru-RU" dirty="0" err="1">
                <a:solidFill>
                  <a:schemeClr val="accent1">
                    <a:lumMod val="75000"/>
                  </a:schemeClr>
                </a:solidFill>
                <a:latin typeface="Cambria" panose="02040503050406030204" pitchFamily="18" charset="0"/>
                <a:ea typeface="Cambria" panose="02040503050406030204" pitchFamily="18" charset="0"/>
              </a:rPr>
              <a:t>and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Emergency</a:t>
            </a:r>
            <a:r>
              <a:rPr lang="ru-RU" dirty="0">
                <a:solidFill>
                  <a:schemeClr val="accent1">
                    <a:lumMod val="75000"/>
                  </a:schemeClr>
                </a:solidFill>
                <a:latin typeface="Cambria" panose="02040503050406030204" pitchFamily="18" charset="0"/>
                <a:ea typeface="Cambria" panose="02040503050406030204" pitchFamily="18" charset="0"/>
              </a:rPr>
              <a:t> Response, </a:t>
            </a:r>
            <a:r>
              <a:rPr lang="ru-RU" dirty="0" err="1">
                <a:solidFill>
                  <a:schemeClr val="accent1">
                    <a:lumMod val="75000"/>
                  </a:schemeClr>
                </a:solidFill>
                <a:latin typeface="Cambria" panose="02040503050406030204" pitchFamily="18" charset="0"/>
                <a:ea typeface="Cambria" panose="02040503050406030204" pitchFamily="18" charset="0"/>
              </a:rPr>
              <a:t>is</a:t>
            </a:r>
            <a:r>
              <a:rPr lang="ru-RU" dirty="0">
                <a:solidFill>
                  <a:schemeClr val="accent1">
                    <a:lumMod val="75000"/>
                  </a:schemeClr>
                </a:solidFill>
                <a:latin typeface="Cambria" panose="02040503050406030204" pitchFamily="18" charset="0"/>
                <a:ea typeface="Cambria" panose="02040503050406030204" pitchFamily="18" charset="0"/>
              </a:rPr>
              <a:t> a </a:t>
            </a:r>
            <a:r>
              <a:rPr lang="ru-RU" dirty="0" err="1">
                <a:solidFill>
                  <a:schemeClr val="accent1">
                    <a:lumMod val="75000"/>
                  </a:schemeClr>
                </a:solidFill>
                <a:latin typeface="Cambria" panose="02040503050406030204" pitchFamily="18" charset="0"/>
                <a:ea typeface="Cambria" panose="02040503050406030204" pitchFamily="18" charset="0"/>
              </a:rPr>
              <a:t>platform</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which</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facilitates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the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use</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of</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space</a:t>
            </a:r>
            <a:r>
              <a:rPr lang="ru-RU" dirty="0">
                <a:solidFill>
                  <a:schemeClr val="accent1">
                    <a:lumMod val="75000"/>
                  </a:schemeClr>
                </a:solidFill>
                <a:latin typeface="Cambria" panose="02040503050406030204" pitchFamily="18" charset="0"/>
                <a:ea typeface="Cambria" panose="02040503050406030204" pitchFamily="18" charset="0"/>
              </a:rPr>
              <a:t>–</a:t>
            </a:r>
            <a:r>
              <a:rPr lang="ru-RU" dirty="0" err="1">
                <a:solidFill>
                  <a:schemeClr val="accent1">
                    <a:lumMod val="75000"/>
                  </a:schemeClr>
                </a:solidFill>
                <a:latin typeface="Cambria" panose="02040503050406030204" pitchFamily="18" charset="0"/>
                <a:ea typeface="Cambria" panose="02040503050406030204" pitchFamily="18" charset="0"/>
              </a:rPr>
              <a:t>based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technologies</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for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disaster</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management</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and</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emergency</a:t>
            </a:r>
            <a:r>
              <a:rPr lang="ru-RU" dirty="0">
                <a:solidFill>
                  <a:schemeClr val="accent1">
                    <a:lumMod val="75000"/>
                  </a:schemeClr>
                </a:solidFill>
                <a:latin typeface="Cambria" panose="02040503050406030204" pitchFamily="18" charset="0"/>
                <a:ea typeface="Cambria" panose="02040503050406030204" pitchFamily="18" charset="0"/>
              </a:rPr>
              <a:t> </a:t>
            </a:r>
            <a:r>
              <a:rPr lang="ru-RU" dirty="0" err="1">
                <a:solidFill>
                  <a:schemeClr val="accent1">
                    <a:lumMod val="75000"/>
                  </a:schemeClr>
                </a:solidFill>
                <a:latin typeface="Cambria" panose="02040503050406030204" pitchFamily="18" charset="0"/>
                <a:ea typeface="Cambria" panose="02040503050406030204" pitchFamily="18" charset="0"/>
              </a:rPr>
              <a:t>response</a:t>
            </a:r>
            <a:r>
              <a:rPr lang="ru-RU" dirty="0">
                <a:solidFill>
                  <a:schemeClr val="accent1">
                    <a:lumMod val="75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8233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804CCDD-88C7-4B43-A381-F2D8DAF62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21" descr="Сергей Аксенов. Коллаж">
            <a:extLst>
              <a:ext uri="{FF2B5EF4-FFF2-40B4-BE49-F238E27FC236}">
                <a16:creationId xmlns:a16="http://schemas.microsoft.com/office/drawing/2014/main" id="{34DA6996-EDD0-CB47-6CFB-955AB2850E13}"/>
              </a:ext>
            </a:extLst>
          </p:cNvPr>
          <p:cNvPicPr>
            <a:picLocks noChangeArrowheads="1"/>
          </p:cNvPicPr>
          <p:nvPr/>
        </p:nvPicPr>
        <p:blipFill rotWithShape="1">
          <a:blip r:embed="rId2">
            <a:extLst>
              <a:ext uri="{28A0092B-C50C-407E-A947-70E740481C1C}">
                <a14:useLocalDpi xmlns:a14="http://schemas.microsoft.com/office/drawing/2010/main" val="0"/>
              </a:ext>
            </a:extLst>
          </a:blip>
          <a:srcRect r="38559" b="4"/>
          <a:stretch/>
        </p:blipFill>
        <p:spPr bwMode="auto">
          <a:xfrm>
            <a:off x="7345679" y="4257040"/>
            <a:ext cx="2521193" cy="2251731"/>
          </a:xfrm>
          <a:custGeom>
            <a:avLst/>
            <a:gdLst/>
            <a:ahLst/>
            <a:cxnLst/>
            <a:rect l="l" t="t" r="r" b="b"/>
            <a:pathLst>
              <a:path w="2757736" h="2524633">
                <a:moveTo>
                  <a:pt x="21123" y="0"/>
                </a:moveTo>
                <a:lnTo>
                  <a:pt x="2731055" y="0"/>
                </a:lnTo>
                <a:lnTo>
                  <a:pt x="2730838" y="5093"/>
                </a:lnTo>
                <a:cubicBezTo>
                  <a:pt x="2730487" y="45377"/>
                  <a:pt x="2732295" y="85646"/>
                  <a:pt x="2738658" y="125789"/>
                </a:cubicBezTo>
                <a:cubicBezTo>
                  <a:pt x="2756621" y="238377"/>
                  <a:pt x="2761924" y="352450"/>
                  <a:pt x="2754463" y="466085"/>
                </a:cubicBezTo>
                <a:cubicBezTo>
                  <a:pt x="2744150" y="620982"/>
                  <a:pt x="2730085" y="775628"/>
                  <a:pt x="2725799" y="930904"/>
                </a:cubicBezTo>
                <a:cubicBezTo>
                  <a:pt x="2721780" y="1082146"/>
                  <a:pt x="2734774" y="1233389"/>
                  <a:pt x="2744685" y="1383875"/>
                </a:cubicBezTo>
                <a:cubicBezTo>
                  <a:pt x="2759152" y="1603429"/>
                  <a:pt x="2748838" y="1823108"/>
                  <a:pt x="2739863" y="2042788"/>
                </a:cubicBezTo>
                <a:cubicBezTo>
                  <a:pt x="2736448" y="2125925"/>
                  <a:pt x="2737930" y="2209061"/>
                  <a:pt x="2740205" y="2292197"/>
                </a:cubicBezTo>
                <a:lnTo>
                  <a:pt x="2744484" y="2501376"/>
                </a:lnTo>
                <a:lnTo>
                  <a:pt x="2513574" y="2517337"/>
                </a:lnTo>
                <a:cubicBezTo>
                  <a:pt x="2415696" y="2521959"/>
                  <a:pt x="2317754" y="2524358"/>
                  <a:pt x="2219717" y="2524288"/>
                </a:cubicBezTo>
                <a:cubicBezTo>
                  <a:pt x="2139473" y="2526009"/>
                  <a:pt x="2059213" y="2521297"/>
                  <a:pt x="1979578" y="2510176"/>
                </a:cubicBezTo>
                <a:cubicBezTo>
                  <a:pt x="1865287" y="2491406"/>
                  <a:pt x="1749852" y="2477294"/>
                  <a:pt x="1633783" y="2489008"/>
                </a:cubicBezTo>
                <a:cubicBezTo>
                  <a:pt x="1553779" y="2497192"/>
                  <a:pt x="1473902" y="2501991"/>
                  <a:pt x="1393517" y="2501709"/>
                </a:cubicBezTo>
                <a:cubicBezTo>
                  <a:pt x="1208744" y="2501709"/>
                  <a:pt x="1023847" y="2500016"/>
                  <a:pt x="839074" y="2503543"/>
                </a:cubicBezTo>
                <a:cubicBezTo>
                  <a:pt x="674622" y="2506648"/>
                  <a:pt x="510804" y="2513421"/>
                  <a:pt x="346224" y="2496346"/>
                </a:cubicBezTo>
                <a:cubicBezTo>
                  <a:pt x="285491" y="2490066"/>
                  <a:pt x="224679" y="2485859"/>
                  <a:pt x="163814" y="2483127"/>
                </a:cubicBezTo>
                <a:lnTo>
                  <a:pt x="18517" y="2479653"/>
                </a:lnTo>
                <a:lnTo>
                  <a:pt x="18260" y="2465175"/>
                </a:lnTo>
                <a:cubicBezTo>
                  <a:pt x="17160" y="2423362"/>
                  <a:pt x="16458" y="2381580"/>
                  <a:pt x="22836" y="2339990"/>
                </a:cubicBezTo>
                <a:cubicBezTo>
                  <a:pt x="31895" y="2273000"/>
                  <a:pt x="32239" y="2205116"/>
                  <a:pt x="23857" y="2138036"/>
                </a:cubicBezTo>
                <a:cubicBezTo>
                  <a:pt x="8778" y="2011225"/>
                  <a:pt x="9721" y="1883023"/>
                  <a:pt x="26663" y="1756454"/>
                </a:cubicBezTo>
                <a:cubicBezTo>
                  <a:pt x="37125" y="1682587"/>
                  <a:pt x="43121" y="1606552"/>
                  <a:pt x="24367" y="1534088"/>
                </a:cubicBezTo>
                <a:cubicBezTo>
                  <a:pt x="-19775" y="1363773"/>
                  <a:pt x="5996" y="1193203"/>
                  <a:pt x="24367" y="1023781"/>
                </a:cubicBezTo>
                <a:cubicBezTo>
                  <a:pt x="35530" y="932794"/>
                  <a:pt x="35786" y="840798"/>
                  <a:pt x="25133" y="749747"/>
                </a:cubicBezTo>
                <a:cubicBezTo>
                  <a:pt x="6226" y="615268"/>
                  <a:pt x="2577" y="479090"/>
                  <a:pt x="14289" y="343797"/>
                </a:cubicBezTo>
                <a:cubicBezTo>
                  <a:pt x="24877" y="233188"/>
                  <a:pt x="35339" y="122324"/>
                  <a:pt x="22581" y="10822"/>
                </a:cubicBezTo>
                <a:close/>
              </a:path>
            </a:pathLst>
          </a:custGeom>
          <a:extLst>
            <a:ext uri="{909E8E84-426E-40DD-AFC4-6F175D3DCCD1}">
              <a14:hiddenFill xmlns:a14="http://schemas.microsoft.com/office/drawing/2010/main">
                <a:solidFill>
                  <a:srgbClr val="FFFFFF"/>
                </a:solidFill>
              </a14:hiddenFill>
            </a:ext>
          </a:extLst>
        </p:spPr>
      </p:pic>
      <p:sp>
        <p:nvSpPr>
          <p:cNvPr id="39" name="sketch line">
            <a:extLst>
              <a:ext uri="{FF2B5EF4-FFF2-40B4-BE49-F238E27FC236}">
                <a16:creationId xmlns:a16="http://schemas.microsoft.com/office/drawing/2014/main" id="{BBECEAC1-4BBC-4815-B44E-D9B231A3F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520" y="260986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9BD1CC-28D6-D767-1032-1DC2FEF064E6}"/>
              </a:ext>
            </a:extLst>
          </p:cNvPr>
          <p:cNvSpPr txBox="1"/>
          <p:nvPr/>
        </p:nvSpPr>
        <p:spPr>
          <a:xfrm>
            <a:off x="119645" y="1306206"/>
            <a:ext cx="5221224" cy="1010920"/>
          </a:xfrm>
          <a:prstGeom prst="rect">
            <a:avLst/>
          </a:prstGeom>
        </p:spPr>
        <p:txBody>
          <a:bodyPr vert="horz" lIns="91440" tIns="45720" rIns="91440" bIns="45720" rtlCol="0">
            <a:normAutofit lnSpcReduction="10000"/>
          </a:bodyPr>
          <a:lstStyle/>
          <a:p>
            <a:pPr marL="546100" indent="-228600">
              <a:lnSpc>
                <a:spcPct val="90000"/>
              </a:lnSpc>
              <a:spcBef>
                <a:spcPct val="0"/>
              </a:spcBef>
              <a:spcAft>
                <a:spcPts val="300"/>
              </a:spcAft>
              <a:buFont typeface="Arial" panose="020B0604020202020204" pitchFamily="34" charset="0"/>
              <a:buChar char="•"/>
            </a:pPr>
            <a:r>
              <a:rPr lang="en-US" sz="2400" b="1" dirty="0">
                <a:solidFill>
                  <a:srgbClr val="C00000"/>
                </a:solidFill>
                <a:effectLst>
                  <a:outerShdw blurRad="38100" dist="38100" dir="2700000" algn="tl">
                    <a:srgbClr val="000000">
                      <a:alpha val="43137"/>
                    </a:srgbClr>
                  </a:outerShdw>
                </a:effectLst>
                <a:latin typeface="Palatino Linotype" panose="02040502050505030304" pitchFamily="18" charset="0"/>
              </a:rPr>
              <a:t>Artificially Increasing Atmospheric Precipitation: Analysis of Crimean Experience </a:t>
            </a:r>
          </a:p>
        </p:txBody>
      </p:sp>
      <p:pic>
        <p:nvPicPr>
          <p:cNvPr id="5" name="Рисунок 4" descr="Дожди по заказу: как работает пиропатрон для вызова осадков">
            <a:extLst>
              <a:ext uri="{FF2B5EF4-FFF2-40B4-BE49-F238E27FC236}">
                <a16:creationId xmlns:a16="http://schemas.microsoft.com/office/drawing/2014/main" id="{DAAAA713-0A44-F329-C0BE-AFC5D2638C20}"/>
              </a:ext>
            </a:extLst>
          </p:cNvPr>
          <p:cNvPicPr/>
          <p:nvPr/>
        </p:nvPicPr>
        <p:blipFill rotWithShape="1">
          <a:blip r:embed="rId3" cstate="print">
            <a:extLst>
              <a:ext uri="{28A0092B-C50C-407E-A947-70E740481C1C}">
                <a14:useLocalDpi xmlns:a14="http://schemas.microsoft.com/office/drawing/2010/main" val="0"/>
              </a:ext>
            </a:extLst>
          </a:blip>
          <a:srcRect t="7949" r="-2" b="1706"/>
          <a:stretch/>
        </p:blipFill>
        <p:spPr bwMode="auto">
          <a:xfrm>
            <a:off x="820333" y="2920899"/>
            <a:ext cx="4655907" cy="3394424"/>
          </a:xfrm>
          <a:custGeom>
            <a:avLst/>
            <a:gdLst/>
            <a:ahLst/>
            <a:cxnLst/>
            <a:rect l="l" t="t" r="r" b="b"/>
            <a:pathLst>
              <a:path w="5803299" h="4141924">
                <a:moveTo>
                  <a:pt x="4086182" y="1329"/>
                </a:moveTo>
                <a:cubicBezTo>
                  <a:pt x="4156698" y="-1238"/>
                  <a:pt x="4227324" y="-85"/>
                  <a:pt x="4297823" y="4799"/>
                </a:cubicBezTo>
                <a:cubicBezTo>
                  <a:pt x="4587107" y="19899"/>
                  <a:pt x="4876647" y="16089"/>
                  <a:pt x="5166059" y="27661"/>
                </a:cubicBezTo>
                <a:cubicBezTo>
                  <a:pt x="5261555" y="31612"/>
                  <a:pt x="5356545" y="10444"/>
                  <a:pt x="5451787" y="9315"/>
                </a:cubicBezTo>
                <a:cubicBezTo>
                  <a:pt x="5565889" y="7904"/>
                  <a:pt x="5680275" y="12949"/>
                  <a:pt x="5794837" y="16636"/>
                </a:cubicBezTo>
                <a:lnTo>
                  <a:pt x="5803299" y="16810"/>
                </a:lnTo>
                <a:lnTo>
                  <a:pt x="5803299" y="4141924"/>
                </a:lnTo>
                <a:lnTo>
                  <a:pt x="25520" y="4141924"/>
                </a:lnTo>
                <a:lnTo>
                  <a:pt x="38276" y="3985509"/>
                </a:lnTo>
                <a:cubicBezTo>
                  <a:pt x="68779" y="3844294"/>
                  <a:pt x="65552" y="3697862"/>
                  <a:pt x="28835" y="3558127"/>
                </a:cubicBezTo>
                <a:cubicBezTo>
                  <a:pt x="-4463" y="3426468"/>
                  <a:pt x="-11352" y="3294426"/>
                  <a:pt x="21053" y="3161618"/>
                </a:cubicBezTo>
                <a:cubicBezTo>
                  <a:pt x="51646" y="3038188"/>
                  <a:pt x="50153" y="2908978"/>
                  <a:pt x="16716" y="2786288"/>
                </a:cubicBezTo>
                <a:cubicBezTo>
                  <a:pt x="9316" y="2754521"/>
                  <a:pt x="4787" y="2722155"/>
                  <a:pt x="3192" y="2689584"/>
                </a:cubicBezTo>
                <a:cubicBezTo>
                  <a:pt x="-6887" y="2570683"/>
                  <a:pt x="10081" y="2453440"/>
                  <a:pt x="24242" y="2335942"/>
                </a:cubicBezTo>
                <a:cubicBezTo>
                  <a:pt x="33683" y="2261054"/>
                  <a:pt x="48099" y="2185401"/>
                  <a:pt x="24242" y="2111279"/>
                </a:cubicBezTo>
                <a:cubicBezTo>
                  <a:pt x="7899" y="2059623"/>
                  <a:pt x="4264" y="2004791"/>
                  <a:pt x="13654" y="1951426"/>
                </a:cubicBezTo>
                <a:cubicBezTo>
                  <a:pt x="29486" y="1856713"/>
                  <a:pt x="32790" y="1760329"/>
                  <a:pt x="23477" y="1664761"/>
                </a:cubicBezTo>
                <a:cubicBezTo>
                  <a:pt x="17328" y="1601751"/>
                  <a:pt x="18272" y="1538243"/>
                  <a:pt x="26284" y="1475437"/>
                </a:cubicBezTo>
                <a:cubicBezTo>
                  <a:pt x="36872" y="1390981"/>
                  <a:pt x="53330" y="1304994"/>
                  <a:pt x="33300" y="1220284"/>
                </a:cubicBezTo>
                <a:cubicBezTo>
                  <a:pt x="1406" y="1085690"/>
                  <a:pt x="7785" y="951224"/>
                  <a:pt x="20543" y="815610"/>
                </a:cubicBezTo>
                <a:cubicBezTo>
                  <a:pt x="30111" y="714697"/>
                  <a:pt x="40700" y="612636"/>
                  <a:pt x="21563" y="510574"/>
                </a:cubicBezTo>
                <a:cubicBezTo>
                  <a:pt x="13335" y="463218"/>
                  <a:pt x="13335" y="414790"/>
                  <a:pt x="21563" y="367433"/>
                </a:cubicBezTo>
                <a:cubicBezTo>
                  <a:pt x="31514" y="303645"/>
                  <a:pt x="40955" y="240494"/>
                  <a:pt x="28197" y="176068"/>
                </a:cubicBezTo>
                <a:cubicBezTo>
                  <a:pt x="22584" y="148001"/>
                  <a:pt x="18374" y="119679"/>
                  <a:pt x="15439" y="91357"/>
                </a:cubicBezTo>
                <a:lnTo>
                  <a:pt x="13471" y="15444"/>
                </a:lnTo>
                <a:lnTo>
                  <a:pt x="161497" y="23093"/>
                </a:lnTo>
                <a:cubicBezTo>
                  <a:pt x="242184" y="25544"/>
                  <a:pt x="322886" y="25615"/>
                  <a:pt x="403652" y="21310"/>
                </a:cubicBezTo>
                <a:cubicBezTo>
                  <a:pt x="579090" y="9611"/>
                  <a:pt x="755048" y="12123"/>
                  <a:pt x="930155" y="28790"/>
                </a:cubicBezTo>
                <a:cubicBezTo>
                  <a:pt x="934727" y="29284"/>
                  <a:pt x="939871" y="27908"/>
                  <a:pt x="944744" y="27978"/>
                </a:cubicBezTo>
                <a:lnTo>
                  <a:pt x="944756" y="27986"/>
                </a:lnTo>
                <a:lnTo>
                  <a:pt x="949368" y="27641"/>
                </a:lnTo>
                <a:lnTo>
                  <a:pt x="981805" y="30065"/>
                </a:lnTo>
                <a:lnTo>
                  <a:pt x="983936" y="28984"/>
                </a:lnTo>
                <a:cubicBezTo>
                  <a:pt x="988825" y="29108"/>
                  <a:pt x="993905" y="30625"/>
                  <a:pt x="998603" y="30483"/>
                </a:cubicBezTo>
                <a:cubicBezTo>
                  <a:pt x="1047368" y="29496"/>
                  <a:pt x="1096133" y="30483"/>
                  <a:pt x="1144770" y="25121"/>
                </a:cubicBezTo>
                <a:cubicBezTo>
                  <a:pt x="1267037" y="10007"/>
                  <a:pt x="1390204" y="6041"/>
                  <a:pt x="1513043" y="13266"/>
                </a:cubicBezTo>
                <a:cubicBezTo>
                  <a:pt x="1691465" y="24557"/>
                  <a:pt x="1870141" y="31472"/>
                  <a:pt x="2048943" y="16089"/>
                </a:cubicBezTo>
                <a:cubicBezTo>
                  <a:pt x="2150537" y="7480"/>
                  <a:pt x="2252129" y="-1693"/>
                  <a:pt x="2353721" y="10161"/>
                </a:cubicBezTo>
                <a:cubicBezTo>
                  <a:pt x="2440545" y="21000"/>
                  <a:pt x="2528079" y="22750"/>
                  <a:pt x="2615195" y="15383"/>
                </a:cubicBezTo>
                <a:cubicBezTo>
                  <a:pt x="2710489" y="8045"/>
                  <a:pt x="2806139" y="8045"/>
                  <a:pt x="2901433" y="15383"/>
                </a:cubicBezTo>
                <a:cubicBezTo>
                  <a:pt x="2992739" y="21029"/>
                  <a:pt x="3084299" y="30483"/>
                  <a:pt x="3175351" y="20323"/>
                </a:cubicBezTo>
                <a:cubicBezTo>
                  <a:pt x="3303357" y="6210"/>
                  <a:pt x="3430983" y="10867"/>
                  <a:pt x="3558737" y="19476"/>
                </a:cubicBezTo>
                <a:cubicBezTo>
                  <a:pt x="3664265" y="26532"/>
                  <a:pt x="3770177" y="36834"/>
                  <a:pt x="3875197" y="20181"/>
                </a:cubicBezTo>
                <a:cubicBezTo>
                  <a:pt x="3945258" y="10183"/>
                  <a:pt x="4015665" y="3895"/>
                  <a:pt x="4086182" y="1329"/>
                </a:cubicBezTo>
                <a:close/>
              </a:path>
            </a:pathLst>
          </a:custGeom>
        </p:spPr>
      </p:pic>
      <p:pic>
        <p:nvPicPr>
          <p:cNvPr id="8" name="Рисунок 7">
            <a:extLst>
              <a:ext uri="{FF2B5EF4-FFF2-40B4-BE49-F238E27FC236}">
                <a16:creationId xmlns:a16="http://schemas.microsoft.com/office/drawing/2014/main" id="{592562E0-4BB6-D0D8-C26E-D8544F3E3A9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28641" y="217557"/>
            <a:ext cx="6258560" cy="3807834"/>
          </a:xfrm>
          <a:prstGeom prst="rect">
            <a:avLst/>
          </a:prstGeom>
          <a:noFill/>
          <a:ln>
            <a:noFill/>
          </a:ln>
        </p:spPr>
      </p:pic>
    </p:spTree>
    <p:extLst>
      <p:ext uri="{BB962C8B-B14F-4D97-AF65-F5344CB8AC3E}">
        <p14:creationId xmlns:p14="http://schemas.microsoft.com/office/powerpoint/2010/main" val="3977747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270BC17-8F3C-7C5F-9456-67F9074161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2906628"/>
            <a:ext cx="4721601" cy="3240000"/>
          </a:xfrm>
          <a:prstGeom prst="rect">
            <a:avLst/>
          </a:prstGeom>
          <a:noFill/>
          <a:ln>
            <a:noFill/>
          </a:ln>
        </p:spPr>
      </p:pic>
      <p:sp>
        <p:nvSpPr>
          <p:cNvPr id="4" name="TextBox 3">
            <a:extLst>
              <a:ext uri="{FF2B5EF4-FFF2-40B4-BE49-F238E27FC236}">
                <a16:creationId xmlns:a16="http://schemas.microsoft.com/office/drawing/2014/main" id="{D48126AE-6F1A-7C69-C09A-A29270B4207F}"/>
              </a:ext>
            </a:extLst>
          </p:cNvPr>
          <p:cNvSpPr txBox="1"/>
          <p:nvPr/>
        </p:nvSpPr>
        <p:spPr>
          <a:xfrm>
            <a:off x="285750" y="1145587"/>
            <a:ext cx="4845050" cy="1408078"/>
          </a:xfrm>
          <a:prstGeom prst="rect">
            <a:avLst/>
          </a:prstGeom>
          <a:noFill/>
        </p:spPr>
        <p:txBody>
          <a:bodyPr wrap="square">
            <a:spAutoFit/>
          </a:bodyPr>
          <a:lstStyle/>
          <a:p>
            <a:pPr algn="just">
              <a:lnSpc>
                <a:spcPct val="95000"/>
              </a:lnSpc>
            </a:pPr>
            <a:r>
              <a:rPr lang="en-GB" sz="18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Satellite image of cloudiness (</a:t>
            </a:r>
            <a:r>
              <a:rPr lang="en-GB" sz="1800" dirty="0" err="1">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Proba</a:t>
            </a:r>
            <a:r>
              <a:rPr lang="en-GB" sz="18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–V) during the passage of the cold front through the Crimean Peninsula and after the active influences on the atmospheric processes on October 30, 2016</a:t>
            </a:r>
            <a:r>
              <a:rPr lang="en-GB" sz="18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ru-RU" sz="18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EFBFB24-514B-6A38-3959-B95F21C53B6A}"/>
              </a:ext>
            </a:extLst>
          </p:cNvPr>
          <p:cNvSpPr txBox="1"/>
          <p:nvPr/>
        </p:nvSpPr>
        <p:spPr>
          <a:xfrm>
            <a:off x="1092201" y="358187"/>
            <a:ext cx="10579099" cy="461665"/>
          </a:xfrm>
          <a:prstGeom prst="rect">
            <a:avLst/>
          </a:prstGeom>
          <a:noFill/>
        </p:spPr>
        <p:txBody>
          <a:bodyPr wrap="square">
            <a:spAutoFit/>
          </a:bodyPr>
          <a:lstStyle/>
          <a:p>
            <a:pPr algn="ctr"/>
            <a:r>
              <a:rPr lang="en-GB" sz="2400" b="1" dirty="0">
                <a:solidFill>
                  <a:srgbClr val="C00000"/>
                </a:solidFill>
                <a:effectLst>
                  <a:outerShdw blurRad="38100" dist="38100" dir="2700000" algn="tl">
                    <a:srgbClr val="000000">
                      <a:alpha val="43137"/>
                    </a:srgbClr>
                  </a:outerShdw>
                </a:effectLst>
                <a:latin typeface="Palatino Linotype" panose="02040502050505030304" pitchFamily="18" charset="0"/>
                <a:ea typeface="SimSun" panose="02010600030101010101" pitchFamily="2" charset="-122"/>
                <a:cs typeface="Times New Roman" panose="02020603050405020304" pitchFamily="18" charset="0"/>
              </a:rPr>
              <a:t>Active influences on atmospheric processes in September 2020 </a:t>
            </a:r>
            <a:endParaRPr lang="ru-RU" sz="2400" b="1" dirty="0">
              <a:solidFill>
                <a:srgbClr val="C00000"/>
              </a:solidFill>
              <a:effectLst>
                <a:outerShdw blurRad="38100" dist="38100" dir="2700000" algn="tl">
                  <a:srgbClr val="000000">
                    <a:alpha val="43137"/>
                  </a:srgbClr>
                </a:outerShdw>
              </a:effectLst>
            </a:endParaRPr>
          </a:p>
        </p:txBody>
      </p:sp>
      <p:pic>
        <p:nvPicPr>
          <p:cNvPr id="7" name="Рисунок 6">
            <a:extLst>
              <a:ext uri="{FF2B5EF4-FFF2-40B4-BE49-F238E27FC236}">
                <a16:creationId xmlns:a16="http://schemas.microsoft.com/office/drawing/2014/main" id="{7EF2330D-DDD6-336F-033D-45E91F15CFB5}"/>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2300" y="3160800"/>
            <a:ext cx="6203950" cy="3240000"/>
          </a:xfrm>
          <a:prstGeom prst="rect">
            <a:avLst/>
          </a:prstGeom>
          <a:noFill/>
          <a:ln>
            <a:noFill/>
          </a:ln>
        </p:spPr>
      </p:pic>
      <p:sp>
        <p:nvSpPr>
          <p:cNvPr id="9" name="TextBox 8">
            <a:extLst>
              <a:ext uri="{FF2B5EF4-FFF2-40B4-BE49-F238E27FC236}">
                <a16:creationId xmlns:a16="http://schemas.microsoft.com/office/drawing/2014/main" id="{EF1E6B14-A318-387F-0C92-EBC60E2BB284}"/>
              </a:ext>
            </a:extLst>
          </p:cNvPr>
          <p:cNvSpPr txBox="1"/>
          <p:nvPr/>
        </p:nvSpPr>
        <p:spPr>
          <a:xfrm>
            <a:off x="5575300" y="972252"/>
            <a:ext cx="6330950" cy="1934376"/>
          </a:xfrm>
          <a:prstGeom prst="rect">
            <a:avLst/>
          </a:prstGeom>
          <a:noFill/>
        </p:spPr>
        <p:txBody>
          <a:bodyPr wrap="square">
            <a:spAutoFit/>
          </a:bodyPr>
          <a:lstStyle/>
          <a:p>
            <a:pPr algn="just">
              <a:lnSpc>
                <a:spcPct val="95000"/>
              </a:lnSpc>
              <a:spcBef>
                <a:spcPts val="600"/>
              </a:spcBef>
              <a:spcAft>
                <a:spcPts val="1200"/>
              </a:spcAft>
            </a:pPr>
            <a:r>
              <a:rPr lang="en-GB" sz="18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The daily variation of the cloud cover thickness (1—scale on the left), relative air humidity (2—scale on the left) and the amount of precipitation (3—scale on the right) at the Simferopol meteorological station for the period from October 28 to November 2, 2016, as a result the passage of the cold front through the Crimean Peninsula and active influences on the atmospheric processes</a:t>
            </a:r>
            <a:r>
              <a:rPr lang="en-GB" sz="1800" b="1"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ru-RU" sz="18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021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Map&#10;&#10;Description automatically generated">
            <a:extLst>
              <a:ext uri="{FF2B5EF4-FFF2-40B4-BE49-F238E27FC236}">
                <a16:creationId xmlns:a16="http://schemas.microsoft.com/office/drawing/2014/main" id="{47C19F47-B54F-3D1D-46A5-57DAE251A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660" y="1401199"/>
            <a:ext cx="6550680" cy="5304177"/>
          </a:xfrm>
          <a:prstGeom prst="rect">
            <a:avLst/>
          </a:prstGeom>
        </p:spPr>
      </p:pic>
      <p:sp>
        <p:nvSpPr>
          <p:cNvPr id="4" name="TextBox 3">
            <a:extLst>
              <a:ext uri="{FF2B5EF4-FFF2-40B4-BE49-F238E27FC236}">
                <a16:creationId xmlns:a16="http://schemas.microsoft.com/office/drawing/2014/main" id="{20E9C4D1-EC4B-582F-4D0B-38A4B8114B42}"/>
              </a:ext>
            </a:extLst>
          </p:cNvPr>
          <p:cNvSpPr txBox="1"/>
          <p:nvPr/>
        </p:nvSpPr>
        <p:spPr>
          <a:xfrm>
            <a:off x="965200" y="279624"/>
            <a:ext cx="10452100" cy="969496"/>
          </a:xfrm>
          <a:prstGeom prst="rect">
            <a:avLst/>
          </a:prstGeom>
          <a:noFill/>
        </p:spPr>
        <p:txBody>
          <a:bodyPr wrap="square">
            <a:spAutoFit/>
          </a:bodyPr>
          <a:lstStyle/>
          <a:p>
            <a:pPr marL="533400" algn="ctr">
              <a:lnSpc>
                <a:spcPct val="95000"/>
              </a:lnSpc>
            </a:pP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Map of the wet soil areas (blue </a:t>
            </a:r>
            <a:r>
              <a:rPr lang="en-GB" sz="2000" b="1" dirty="0" err="1">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color</a:t>
            </a: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as a result the passage of the cold front through the Crimean Peninsula and active influences on the atmospheric processes near </a:t>
            </a:r>
            <a:r>
              <a:rPr lang="en-GB" sz="2000" b="1" dirty="0" err="1">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Petrovka</a:t>
            </a: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village, </a:t>
            </a:r>
            <a:r>
              <a:rPr lang="en-GB" sz="2000" b="1" dirty="0" err="1">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Krasnogvardeisky</a:t>
            </a: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district, in 30 October 2016.</a:t>
            </a:r>
            <a:endParaRPr lang="ru-RU"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746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0EC39D-D303-9066-35F2-6A534CF588B0}"/>
              </a:ext>
            </a:extLst>
          </p:cNvPr>
          <p:cNvSpPr txBox="1"/>
          <p:nvPr/>
        </p:nvSpPr>
        <p:spPr>
          <a:xfrm>
            <a:off x="1993900" y="259834"/>
            <a:ext cx="9156700" cy="461665"/>
          </a:xfrm>
          <a:prstGeom prst="rect">
            <a:avLst/>
          </a:prstGeom>
          <a:noFill/>
        </p:spPr>
        <p:txBody>
          <a:bodyPr wrap="square">
            <a:spAutoFit/>
          </a:bodyPr>
          <a:lstStyle/>
          <a:p>
            <a:r>
              <a:rPr lang="en-GB" sz="2400" b="1" dirty="0">
                <a:solidFill>
                  <a:srgbClr val="C00000"/>
                </a:solidFill>
                <a:effectLst>
                  <a:outerShdw blurRad="38100" dist="38100" dir="2700000" algn="tl">
                    <a:srgbClr val="000000">
                      <a:alpha val="43137"/>
                    </a:srgbClr>
                  </a:outerShdw>
                </a:effectLst>
                <a:latin typeface="Palatino Linotype" panose="02040502050505030304" pitchFamily="18" charset="0"/>
                <a:ea typeface="SimSun" panose="02010600030101010101" pitchFamily="2" charset="-122"/>
                <a:cs typeface="Times New Roman" panose="02020603050405020304" pitchFamily="18" charset="0"/>
              </a:rPr>
              <a:t>Active influences on atmospheric processes in September 2020</a:t>
            </a:r>
            <a:endParaRPr lang="ru-RU" sz="2400" b="1" dirty="0">
              <a:solidFill>
                <a:srgbClr val="C00000"/>
              </a:solidFill>
              <a:effectLst>
                <a:outerShdw blurRad="38100" dist="38100" dir="2700000" algn="tl">
                  <a:srgbClr val="000000">
                    <a:alpha val="43137"/>
                  </a:srgbClr>
                </a:outerShdw>
              </a:effectLst>
            </a:endParaRPr>
          </a:p>
        </p:txBody>
      </p:sp>
      <p:pic>
        <p:nvPicPr>
          <p:cNvPr id="5" name="Рисунок 4">
            <a:extLst>
              <a:ext uri="{FF2B5EF4-FFF2-40B4-BE49-F238E27FC236}">
                <a16:creationId xmlns:a16="http://schemas.microsoft.com/office/drawing/2014/main" id="{DB22F859-607A-7FF9-4C9E-41C20C7A79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427" y="2810460"/>
            <a:ext cx="4502434" cy="3060000"/>
          </a:xfrm>
          <a:prstGeom prst="rect">
            <a:avLst/>
          </a:prstGeom>
          <a:noFill/>
          <a:ln>
            <a:noFill/>
          </a:ln>
        </p:spPr>
      </p:pic>
      <p:sp>
        <p:nvSpPr>
          <p:cNvPr id="7" name="TextBox 6">
            <a:extLst>
              <a:ext uri="{FF2B5EF4-FFF2-40B4-BE49-F238E27FC236}">
                <a16:creationId xmlns:a16="http://schemas.microsoft.com/office/drawing/2014/main" id="{6AC13BC4-6B81-83D3-3F07-E28DCC2506A5}"/>
              </a:ext>
            </a:extLst>
          </p:cNvPr>
          <p:cNvSpPr txBox="1"/>
          <p:nvPr/>
        </p:nvSpPr>
        <p:spPr>
          <a:xfrm>
            <a:off x="235926" y="1061940"/>
            <a:ext cx="4816501" cy="1408078"/>
          </a:xfrm>
          <a:prstGeom prst="rect">
            <a:avLst/>
          </a:prstGeom>
          <a:noFill/>
        </p:spPr>
        <p:txBody>
          <a:bodyPr wrap="square">
            <a:spAutoFit/>
          </a:bodyPr>
          <a:lstStyle/>
          <a:p>
            <a:pPr marL="266700" algn="just">
              <a:lnSpc>
                <a:spcPct val="95000"/>
              </a:lnSpc>
              <a:spcBef>
                <a:spcPts val="600"/>
              </a:spcBef>
              <a:spcAft>
                <a:spcPts val="1200"/>
              </a:spcAft>
            </a:pPr>
            <a:r>
              <a:rPr lang="en-GB" sz="18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Satellite images of cloudiness (</a:t>
            </a:r>
            <a:r>
              <a:rPr lang="en-GB" sz="1800" dirty="0" err="1">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Proba</a:t>
            </a:r>
            <a:r>
              <a:rPr lang="en-GB" sz="18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–V) during the passage of the Balkan cyclone and the associated cold and after the active influences on the atmospheric processes on 30 September.</a:t>
            </a:r>
            <a:endParaRPr lang="ru-RU" sz="18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59901C6E-DDBF-EF25-D47D-A6AEFD649581}"/>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5429" y="2635820"/>
            <a:ext cx="4320000" cy="2340000"/>
          </a:xfrm>
          <a:prstGeom prst="rect">
            <a:avLst/>
          </a:prstGeom>
          <a:noFill/>
          <a:ln>
            <a:noFill/>
          </a:ln>
        </p:spPr>
      </p:pic>
      <p:pic>
        <p:nvPicPr>
          <p:cNvPr id="9" name="Рисунок 8">
            <a:extLst>
              <a:ext uri="{FF2B5EF4-FFF2-40B4-BE49-F238E27FC236}">
                <a16:creationId xmlns:a16="http://schemas.microsoft.com/office/drawing/2014/main" id="{108819A9-B47F-D4FD-7C46-111A717CC1E7}"/>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648" y="4400799"/>
            <a:ext cx="4320000" cy="2340000"/>
          </a:xfrm>
          <a:prstGeom prst="rect">
            <a:avLst/>
          </a:prstGeom>
          <a:noFill/>
          <a:ln>
            <a:noFill/>
          </a:ln>
        </p:spPr>
      </p:pic>
      <p:sp>
        <p:nvSpPr>
          <p:cNvPr id="11" name="TextBox 10">
            <a:extLst>
              <a:ext uri="{FF2B5EF4-FFF2-40B4-BE49-F238E27FC236}">
                <a16:creationId xmlns:a16="http://schemas.microsoft.com/office/drawing/2014/main" id="{907F2B8C-3A92-0578-BA47-6609FE2716BC}"/>
              </a:ext>
            </a:extLst>
          </p:cNvPr>
          <p:cNvSpPr txBox="1"/>
          <p:nvPr/>
        </p:nvSpPr>
        <p:spPr>
          <a:xfrm>
            <a:off x="5325429" y="721499"/>
            <a:ext cx="6587172" cy="1934376"/>
          </a:xfrm>
          <a:prstGeom prst="rect">
            <a:avLst/>
          </a:prstGeom>
          <a:noFill/>
        </p:spPr>
        <p:txBody>
          <a:bodyPr wrap="square">
            <a:spAutoFit/>
          </a:bodyPr>
          <a:lstStyle/>
          <a:p>
            <a:pPr algn="just">
              <a:lnSpc>
                <a:spcPct val="95000"/>
              </a:lnSpc>
              <a:spcBef>
                <a:spcPts val="600"/>
              </a:spcBef>
              <a:spcAft>
                <a:spcPts val="1200"/>
              </a:spcAft>
            </a:pPr>
            <a:r>
              <a:rPr lang="en-GB" sz="18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The daily variation of the cloud cover thickness (1—scale on the left), relative air humidity (2—scale on the left) and the amount of precipitation (3—scale on the right) at the Simferopol (A) and </a:t>
            </a:r>
            <a:r>
              <a:rPr lang="en-GB" sz="1800" dirty="0" err="1">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Dzhankoy</a:t>
            </a:r>
            <a:r>
              <a:rPr lang="en-GB" sz="18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(B) meteorological stations for the period from 28 September to 2 October 2020, as a result the passage of the cold front through the Crimean Peninsula and active influences on the atmospheric processes.</a:t>
            </a:r>
            <a:endParaRPr lang="ru-RU" sz="18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903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Map&#10;&#10;Description automatically generated">
            <a:extLst>
              <a:ext uri="{FF2B5EF4-FFF2-40B4-BE49-F238E27FC236}">
                <a16:creationId xmlns:a16="http://schemas.microsoft.com/office/drawing/2014/main" id="{B95B0FE7-7F1D-DE8F-CD52-6E0AFEC50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181" y="2025015"/>
            <a:ext cx="5779819" cy="4680000"/>
          </a:xfrm>
          <a:prstGeom prst="rect">
            <a:avLst/>
          </a:prstGeom>
        </p:spPr>
      </p:pic>
      <p:sp>
        <p:nvSpPr>
          <p:cNvPr id="4" name="TextBox 3">
            <a:extLst>
              <a:ext uri="{FF2B5EF4-FFF2-40B4-BE49-F238E27FC236}">
                <a16:creationId xmlns:a16="http://schemas.microsoft.com/office/drawing/2014/main" id="{D1F9F3D7-1C1F-BF3A-3E48-C7AD4B6DFA62}"/>
              </a:ext>
            </a:extLst>
          </p:cNvPr>
          <p:cNvSpPr txBox="1"/>
          <p:nvPr/>
        </p:nvSpPr>
        <p:spPr>
          <a:xfrm>
            <a:off x="342900" y="152985"/>
            <a:ext cx="11506200" cy="1569660"/>
          </a:xfrm>
          <a:prstGeom prst="rect">
            <a:avLst/>
          </a:prstGeom>
          <a:noFill/>
        </p:spPr>
        <p:txBody>
          <a:bodyPr wrap="square">
            <a:spAutoFit/>
          </a:bodyPr>
          <a:lstStyle/>
          <a:p>
            <a:pPr algn="ctr"/>
            <a:r>
              <a:rPr lang="en-GB" sz="2400" b="1" dirty="0">
                <a:solidFill>
                  <a:srgbClr val="C00000"/>
                </a:solidFill>
                <a:effectLst/>
                <a:latin typeface="Palatino Linotype" panose="02040502050505030304" pitchFamily="18" charset="0"/>
                <a:ea typeface="SimSun" panose="02010600030101010101" pitchFamily="2" charset="-122"/>
                <a:cs typeface="Times New Roman" panose="02020603050405020304" pitchFamily="18" charset="0"/>
              </a:rPr>
              <a:t>Map of standing water areas and the water surfaces areas of Simferopol reservoir near Simferopol city as a result of the passage of the cold front through the Crimean Peninsula and active influences on the atmospheric processes on 30 September 2020.</a:t>
            </a:r>
            <a:endParaRPr lang="ru-RU" sz="2400" b="1" dirty="0">
              <a:solidFill>
                <a:srgbClr val="C00000"/>
              </a:solidFill>
            </a:endParaRPr>
          </a:p>
        </p:txBody>
      </p:sp>
      <p:pic>
        <p:nvPicPr>
          <p:cNvPr id="5" name="Рисунок 4" descr="Вчерашний ливень в Симферополе дал половину месячной нормы осадков">
            <a:extLst>
              <a:ext uri="{FF2B5EF4-FFF2-40B4-BE49-F238E27FC236}">
                <a16:creationId xmlns:a16="http://schemas.microsoft.com/office/drawing/2014/main" id="{4AA85C2C-2CAC-B2DD-2D60-17190AE905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84833" y="4215704"/>
            <a:ext cx="3960000" cy="2376000"/>
          </a:xfrm>
          <a:prstGeom prst="rect">
            <a:avLst/>
          </a:prstGeom>
          <a:noFill/>
          <a:ln>
            <a:noFill/>
          </a:ln>
        </p:spPr>
      </p:pic>
      <p:pic>
        <p:nvPicPr>
          <p:cNvPr id="6" name="Рисунок 5" descr="На Симферополь обрушился сильный ливень с градом">
            <a:extLst>
              <a:ext uri="{FF2B5EF4-FFF2-40B4-BE49-F238E27FC236}">
                <a16:creationId xmlns:a16="http://schemas.microsoft.com/office/drawing/2014/main" id="{CF62EC28-7F70-2319-00F0-164C416649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4835" y="1846996"/>
            <a:ext cx="3960000" cy="2340000"/>
          </a:xfrm>
          <a:prstGeom prst="rect">
            <a:avLst/>
          </a:prstGeom>
          <a:noFill/>
          <a:ln>
            <a:noFill/>
          </a:ln>
        </p:spPr>
      </p:pic>
    </p:spTree>
    <p:extLst>
      <p:ext uri="{BB962C8B-B14F-4D97-AF65-F5344CB8AC3E}">
        <p14:creationId xmlns:p14="http://schemas.microsoft.com/office/powerpoint/2010/main" val="1225606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Map&#10;&#10;Description automatically generated">
            <a:extLst>
              <a:ext uri="{FF2B5EF4-FFF2-40B4-BE49-F238E27FC236}">
                <a16:creationId xmlns:a16="http://schemas.microsoft.com/office/drawing/2014/main" id="{671DEECF-53CC-DAC5-CC29-363FF948AD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045" y="1777365"/>
            <a:ext cx="2882385" cy="4469056"/>
          </a:xfrm>
          <a:prstGeom prst="rect">
            <a:avLst/>
          </a:prstGeom>
        </p:spPr>
      </p:pic>
      <p:pic>
        <p:nvPicPr>
          <p:cNvPr id="3" name="Рисунок 2">
            <a:extLst>
              <a:ext uri="{FF2B5EF4-FFF2-40B4-BE49-F238E27FC236}">
                <a16:creationId xmlns:a16="http://schemas.microsoft.com/office/drawing/2014/main" id="{6458C1F4-3966-78DC-CCE2-B039A384A3F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992370" y="1917065"/>
            <a:ext cx="5400000" cy="3780000"/>
          </a:xfrm>
          <a:prstGeom prst="rect">
            <a:avLst/>
          </a:prstGeom>
          <a:noFill/>
          <a:ln>
            <a:noFill/>
          </a:ln>
        </p:spPr>
      </p:pic>
      <p:sp>
        <p:nvSpPr>
          <p:cNvPr id="5" name="TextBox 4">
            <a:extLst>
              <a:ext uri="{FF2B5EF4-FFF2-40B4-BE49-F238E27FC236}">
                <a16:creationId xmlns:a16="http://schemas.microsoft.com/office/drawing/2014/main" id="{46465FFD-A6EB-476E-0836-C2978C1EEF37}"/>
              </a:ext>
            </a:extLst>
          </p:cNvPr>
          <p:cNvSpPr txBox="1"/>
          <p:nvPr/>
        </p:nvSpPr>
        <p:spPr>
          <a:xfrm>
            <a:off x="1092200" y="266700"/>
            <a:ext cx="10668000" cy="1261884"/>
          </a:xfrm>
          <a:prstGeom prst="rect">
            <a:avLst/>
          </a:prstGeom>
          <a:noFill/>
        </p:spPr>
        <p:txBody>
          <a:bodyPr wrap="square">
            <a:spAutoFit/>
          </a:bodyPr>
          <a:lstStyle/>
          <a:p>
            <a:pPr algn="ctr">
              <a:lnSpc>
                <a:spcPct val="95000"/>
              </a:lnSpc>
              <a:spcBef>
                <a:spcPts val="600"/>
              </a:spcBef>
              <a:spcAft>
                <a:spcPts val="1200"/>
              </a:spcAft>
            </a:pPr>
            <a:r>
              <a:rPr lang="en-GB" sz="20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Decrease in the water surface area of the Simferopol Reservoir in 2021 (dark green) compared to 2010 (light green) according to Landsat satellite imagery (A) and dynamics of changes (B) for the period 2015–2021 according to Sentinel–1 radar satellite data (the period of 18.09–10.10.2020 is shown in the small graph frame).</a:t>
            </a:r>
            <a:endParaRPr lang="ru-RU" sz="2000" b="1" dirty="0">
              <a:solidFill>
                <a:srgbClr val="C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54982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D6AED5-5EF2-5578-A2C1-DB30D3F2BC1A}"/>
              </a:ext>
            </a:extLst>
          </p:cNvPr>
          <p:cNvSpPr>
            <a:spLocks noGrp="1"/>
          </p:cNvSpPr>
          <p:nvPr>
            <p:ph type="title"/>
          </p:nvPr>
        </p:nvSpPr>
        <p:spPr>
          <a:xfrm>
            <a:off x="838200" y="184498"/>
            <a:ext cx="10515600" cy="446533"/>
          </a:xfrm>
        </p:spPr>
        <p:txBody>
          <a:bodyPr>
            <a:normAutofit/>
          </a:bodyPr>
          <a:lstStyle/>
          <a:p>
            <a:pPr algn="ctr"/>
            <a:r>
              <a:rPr lang="en-GB" sz="2400" b="1" dirty="0">
                <a:solidFill>
                  <a:srgbClr val="C00000"/>
                </a:solidFill>
                <a:effectLst/>
                <a:latin typeface="Palatino Linotype" panose="02040502050505030304" pitchFamily="18" charset="0"/>
                <a:ea typeface="SimSun" panose="02010600030101010101" pitchFamily="2" charset="-122"/>
                <a:cs typeface="Times New Roman" panose="02020603050405020304" pitchFamily="18" charset="0"/>
              </a:rPr>
              <a:t>Conclusions</a:t>
            </a:r>
            <a:endParaRPr lang="ru-RU" sz="2400" b="1" dirty="0">
              <a:solidFill>
                <a:srgbClr val="C00000"/>
              </a:solidFill>
            </a:endParaRPr>
          </a:p>
        </p:txBody>
      </p:sp>
      <p:sp>
        <p:nvSpPr>
          <p:cNvPr id="3" name="Объект 2">
            <a:extLst>
              <a:ext uri="{FF2B5EF4-FFF2-40B4-BE49-F238E27FC236}">
                <a16:creationId xmlns:a16="http://schemas.microsoft.com/office/drawing/2014/main" id="{D89C7FE9-9E46-D43E-7077-962EB0AB7530}"/>
              </a:ext>
            </a:extLst>
          </p:cNvPr>
          <p:cNvSpPr>
            <a:spLocks noGrp="1"/>
          </p:cNvSpPr>
          <p:nvPr>
            <p:ph idx="1"/>
          </p:nvPr>
        </p:nvSpPr>
        <p:spPr>
          <a:xfrm>
            <a:off x="285750" y="1012031"/>
            <a:ext cx="11620500" cy="3001169"/>
          </a:xfrm>
        </p:spPr>
        <p:txBody>
          <a:bodyPr>
            <a:normAutofit lnSpcReduction="10000"/>
          </a:bodyPr>
          <a:lstStyle/>
          <a:p>
            <a:pPr marL="0" indent="457200" algn="just">
              <a:lnSpc>
                <a:spcPct val="100000"/>
              </a:lnSpc>
              <a:spcBef>
                <a:spcPts val="0"/>
              </a:spcBef>
              <a:buNone/>
            </a:pPr>
            <a:r>
              <a:rPr lang="en-US" sz="2400" dirty="0">
                <a:solidFill>
                  <a:schemeClr val="accent1">
                    <a:lumMod val="75000"/>
                  </a:schemeClr>
                </a:solidFill>
                <a:latin typeface="Cambria" panose="02040503050406030204" pitchFamily="18" charset="0"/>
                <a:ea typeface="Cambria" panose="02040503050406030204" pitchFamily="18" charset="0"/>
              </a:rPr>
              <a:t>Significate increasing water use and consumption (intensification of construction, industry, tourism and militarization) and the cessation of fresh water supplies from mainland Ukraine has reduced the water level in some reservoirs to a critical level, while climate change has exacerbated this situation. The lack of fresh water negatively affects the agriculture productivity and soil quality, which leads to financial losses and changes in traditional farming. In general, the complexity of the situation is associated with inefficient management decisions of the occupation authorities along with the intensification of militarization of the Cri-mean Peninsula.</a:t>
            </a:r>
          </a:p>
        </p:txBody>
      </p:sp>
      <p:sp>
        <p:nvSpPr>
          <p:cNvPr id="5" name="TextBox 4">
            <a:extLst>
              <a:ext uri="{FF2B5EF4-FFF2-40B4-BE49-F238E27FC236}">
                <a16:creationId xmlns:a16="http://schemas.microsoft.com/office/drawing/2014/main" id="{3F541CD8-E047-0026-5B12-B5C25665F324}"/>
              </a:ext>
            </a:extLst>
          </p:cNvPr>
          <p:cNvSpPr txBox="1"/>
          <p:nvPr/>
        </p:nvSpPr>
        <p:spPr>
          <a:xfrm>
            <a:off x="374650" y="4703732"/>
            <a:ext cx="11531600" cy="1754326"/>
          </a:xfrm>
          <a:prstGeom prst="rect">
            <a:avLst/>
          </a:prstGeom>
          <a:noFill/>
        </p:spPr>
        <p:txBody>
          <a:bodyPr wrap="square">
            <a:spAutoFit/>
          </a:bodyPr>
          <a:lstStyle/>
          <a:p>
            <a:pPr lvl="0" algn="just">
              <a:spcBef>
                <a:spcPts val="600"/>
              </a:spcBef>
            </a:pPr>
            <a:r>
              <a:rPr lang="uk-UA" sz="1400" b="1"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Boychenko, S.; </a:t>
            </a:r>
            <a:r>
              <a:rPr lang="uk-UA" sz="1400" b="1"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Kuchma</a:t>
            </a:r>
            <a:r>
              <a:rPr lang="uk-UA" sz="1400" b="1"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T.; </a:t>
            </a:r>
            <a:r>
              <a:rPr lang="uk-UA" sz="1400" b="1"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Khlobystov</a:t>
            </a:r>
            <a:r>
              <a:rPr lang="uk-UA" sz="1400" b="1"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I.V.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Changes</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in</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the</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Water</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Surface</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Area</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of</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Reservoirs</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of</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the</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Crimean</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Peninsula</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and</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Artificial</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Increases</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in</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Precipitation</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as</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One</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of</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the</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Possible</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Solutions</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to</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Water</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Shortages</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uk-UA" sz="1400"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Sustainability</a:t>
            </a:r>
            <a:r>
              <a:rPr lang="uk-UA"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2022, 14, 9995. </a:t>
            </a:r>
            <a:r>
              <a:rPr lang="ru-RU" sz="1400" u="sng"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https://doi.org/10.3390/su14169995</a:t>
            </a:r>
            <a:endParaRPr lang="ru-RU" sz="1400"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p>
            <a:pPr>
              <a:spcBef>
                <a:spcPts val="600"/>
              </a:spcBef>
            </a:pPr>
            <a:r>
              <a:rPr lang="uk-UA" sz="1400" b="1" dirty="0">
                <a:solidFill>
                  <a:schemeClr val="accent1">
                    <a:lumMod val="50000"/>
                  </a:schemeClr>
                </a:solidFill>
                <a:effectLst/>
                <a:latin typeface="Cambria" panose="02040503050406030204" pitchFamily="18" charset="0"/>
                <a:ea typeface="Cambria" panose="02040503050406030204" pitchFamily="18" charset="0"/>
              </a:rPr>
              <a:t>Boychenko S., </a:t>
            </a:r>
            <a:r>
              <a:rPr lang="ru-RU" sz="1400" b="1" dirty="0" err="1">
                <a:solidFill>
                  <a:schemeClr val="accent1">
                    <a:lumMod val="50000"/>
                  </a:schemeClr>
                </a:solidFill>
                <a:effectLst/>
                <a:latin typeface="Cambria" panose="02040503050406030204" pitchFamily="18" charset="0"/>
                <a:ea typeface="Cambria" panose="02040503050406030204" pitchFamily="18" charset="0"/>
              </a:rPr>
              <a:t>Voloshyn</a:t>
            </a:r>
            <a:r>
              <a:rPr lang="ru-RU" sz="1400" b="1" dirty="0">
                <a:solidFill>
                  <a:schemeClr val="accent1">
                    <a:lumMod val="50000"/>
                  </a:schemeClr>
                </a:solidFill>
                <a:effectLst/>
                <a:latin typeface="Cambria" panose="02040503050406030204" pitchFamily="18" charset="0"/>
                <a:ea typeface="Cambria" panose="02040503050406030204" pitchFamily="18" charset="0"/>
              </a:rPr>
              <a:t> </a:t>
            </a:r>
            <a:r>
              <a:rPr lang="en-US" sz="1400" b="1" dirty="0">
                <a:solidFill>
                  <a:schemeClr val="accent1">
                    <a:lumMod val="50000"/>
                  </a:schemeClr>
                </a:solidFill>
                <a:effectLst/>
                <a:latin typeface="Cambria" panose="02040503050406030204" pitchFamily="18" charset="0"/>
                <a:ea typeface="Cambria" panose="02040503050406030204" pitchFamily="18" charset="0"/>
              </a:rPr>
              <a:t>S</a:t>
            </a:r>
            <a:r>
              <a:rPr lang="uk-UA" sz="1400" b="1" dirty="0">
                <a:solidFill>
                  <a:schemeClr val="accent1">
                    <a:lumMod val="50000"/>
                  </a:schemeClr>
                </a:solidFill>
                <a:effectLst/>
                <a:latin typeface="Cambria" panose="02040503050406030204" pitchFamily="18" charset="0"/>
                <a:ea typeface="Cambria" panose="02040503050406030204" pitchFamily="18" charset="0"/>
              </a:rPr>
              <a:t>., </a:t>
            </a:r>
            <a:r>
              <a:rPr lang="uk-UA" sz="1400" b="1" dirty="0" err="1">
                <a:solidFill>
                  <a:schemeClr val="accent1">
                    <a:lumMod val="50000"/>
                  </a:schemeClr>
                </a:solidFill>
                <a:effectLst/>
                <a:latin typeface="Cambria" panose="02040503050406030204" pitchFamily="18" charset="0"/>
                <a:ea typeface="Cambria" panose="02040503050406030204" pitchFamily="18" charset="0"/>
              </a:rPr>
              <a:t>Kuchma</a:t>
            </a:r>
            <a:r>
              <a:rPr lang="uk-UA" sz="1400" b="1" dirty="0">
                <a:solidFill>
                  <a:schemeClr val="accent1">
                    <a:lumMod val="50000"/>
                  </a:schemeClr>
                </a:solidFill>
                <a:effectLst/>
                <a:latin typeface="Cambria" panose="02040503050406030204" pitchFamily="18" charset="0"/>
                <a:ea typeface="Cambria" panose="02040503050406030204" pitchFamily="18" charset="0"/>
              </a:rPr>
              <a:t>, T., </a:t>
            </a:r>
            <a:r>
              <a:rPr lang="ru-RU" sz="1400" b="1" dirty="0" err="1">
                <a:solidFill>
                  <a:schemeClr val="accent1">
                    <a:lumMod val="50000"/>
                  </a:schemeClr>
                </a:solidFill>
                <a:effectLst/>
                <a:latin typeface="Cambria" panose="02040503050406030204" pitchFamily="18" charset="0"/>
                <a:ea typeface="Cambria" panose="02040503050406030204" pitchFamily="18" charset="0"/>
              </a:rPr>
              <a:t>Pozniak</a:t>
            </a:r>
            <a:r>
              <a:rPr lang="ru-RU" sz="1400" b="1" dirty="0">
                <a:solidFill>
                  <a:schemeClr val="accent1">
                    <a:lumMod val="50000"/>
                  </a:schemeClr>
                </a:solidFill>
                <a:effectLst/>
                <a:latin typeface="Cambria" panose="02040503050406030204" pitchFamily="18" charset="0"/>
                <a:ea typeface="Cambria" panose="02040503050406030204" pitchFamily="18" charset="0"/>
              </a:rPr>
              <a:t> </a:t>
            </a:r>
            <a:r>
              <a:rPr lang="en-US" sz="1400" b="1" dirty="0">
                <a:solidFill>
                  <a:schemeClr val="accent1">
                    <a:lumMod val="50000"/>
                  </a:schemeClr>
                </a:solidFill>
                <a:effectLst/>
                <a:latin typeface="Cambria" panose="02040503050406030204" pitchFamily="18" charset="0"/>
                <a:ea typeface="Cambria" panose="02040503050406030204" pitchFamily="18" charset="0"/>
              </a:rPr>
              <a:t>O</a:t>
            </a:r>
            <a:r>
              <a:rPr lang="uk-UA" sz="1400" b="1" dirty="0">
                <a:solidFill>
                  <a:schemeClr val="accent1">
                    <a:lumMod val="50000"/>
                  </a:schemeClr>
                </a:solidFill>
                <a:effectLst/>
                <a:latin typeface="Cambria" panose="02040503050406030204" pitchFamily="18" charset="0"/>
                <a:ea typeface="Cambria" panose="02040503050406030204" pitchFamily="18" charset="0"/>
              </a:rPr>
              <a:t>., </a:t>
            </a:r>
            <a:r>
              <a:rPr lang="uk-UA" sz="1400" b="1" dirty="0" err="1">
                <a:solidFill>
                  <a:schemeClr val="accent1">
                    <a:lumMod val="50000"/>
                  </a:schemeClr>
                </a:solidFill>
                <a:effectLst/>
                <a:latin typeface="Cambria" panose="02040503050406030204" pitchFamily="18" charset="0"/>
                <a:ea typeface="Cambria" panose="02040503050406030204" pitchFamily="18" charset="0"/>
              </a:rPr>
              <a:t>Khlobystov</a:t>
            </a:r>
            <a:r>
              <a:rPr lang="uk-UA" sz="1400" b="1" dirty="0">
                <a:solidFill>
                  <a:schemeClr val="accent1">
                    <a:lumMod val="50000"/>
                  </a:schemeClr>
                </a:solidFill>
                <a:effectLst/>
                <a:latin typeface="Cambria" panose="02040503050406030204" pitchFamily="18" charset="0"/>
                <a:ea typeface="Cambria" panose="02040503050406030204" pitchFamily="18" charset="0"/>
              </a:rPr>
              <a:t>, I</a:t>
            </a:r>
            <a:r>
              <a:rPr lang="en-US" sz="1400" b="1" dirty="0">
                <a:solidFill>
                  <a:schemeClr val="accent1">
                    <a:lumMod val="50000"/>
                  </a:schemeClr>
                </a:solidFill>
                <a:effectLst/>
                <a:latin typeface="Cambria" panose="02040503050406030204" pitchFamily="18" charset="0"/>
                <a:ea typeface="Cambria" panose="02040503050406030204" pitchFamily="18" charset="0"/>
              </a:rPr>
              <a:t>e</a:t>
            </a:r>
            <a:r>
              <a:rPr lang="uk-UA" sz="1400" b="1" dirty="0">
                <a:solidFill>
                  <a:schemeClr val="accent1">
                    <a:lumMod val="50000"/>
                  </a:schemeClr>
                </a:solidFill>
                <a:effectLst/>
                <a:latin typeface="Cambria" panose="02040503050406030204" pitchFamily="18" charset="0"/>
                <a:ea typeface="Cambria" panose="02040503050406030204" pitchFamily="18" charset="0"/>
              </a:rPr>
              <a:t>. </a:t>
            </a:r>
            <a:r>
              <a:rPr lang="en-US" sz="1400" dirty="0">
                <a:solidFill>
                  <a:schemeClr val="accent1">
                    <a:lumMod val="50000"/>
                  </a:schemeClr>
                </a:solidFill>
                <a:effectLst/>
                <a:latin typeface="Cambria" panose="02040503050406030204" pitchFamily="18" charset="0"/>
                <a:ea typeface="Cambria" panose="02040503050406030204" pitchFamily="18" charset="0"/>
              </a:rPr>
              <a:t>Ecological and Climatic Discrimination in the Occupied Crimea: Dimensions and Threat. NGO: Crimean Tatar Resource Center, 2022, p. 115. </a:t>
            </a:r>
            <a:r>
              <a:rPr lang="ru-RU" sz="1400" dirty="0">
                <a:solidFill>
                  <a:schemeClr val="accent1">
                    <a:lumMod val="50000"/>
                  </a:schemeClr>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https://</a:t>
            </a:r>
            <a:r>
              <a:rPr lang="ru-RU" sz="1400" u="sng" dirty="0">
                <a:solidFill>
                  <a:schemeClr val="accent1">
                    <a:lumMod val="50000"/>
                  </a:schemeClr>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10.5281/zenodo.6998964</a:t>
            </a:r>
            <a:endParaRPr lang="en-US" sz="1400" u="sng" dirty="0">
              <a:solidFill>
                <a:schemeClr val="accent1">
                  <a:lumMod val="50000"/>
                </a:schemeClr>
              </a:solidFill>
              <a:effectLst/>
              <a:latin typeface="Cambria" panose="02040503050406030204" pitchFamily="18" charset="0"/>
              <a:ea typeface="Cambria" panose="02040503050406030204" pitchFamily="18" charset="0"/>
            </a:endParaRPr>
          </a:p>
          <a:p>
            <a:pPr>
              <a:spcBef>
                <a:spcPts val="600"/>
              </a:spcBef>
            </a:pPr>
            <a:r>
              <a:rPr lang="en-GB" sz="1400" b="1" dirty="0">
                <a:solidFill>
                  <a:schemeClr val="accent1">
                    <a:lumMod val="50000"/>
                  </a:schemeClr>
                </a:solidFill>
                <a:effectLst/>
                <a:latin typeface="Cambria" panose="02040503050406030204" pitchFamily="18" charset="0"/>
                <a:ea typeface="Cambria" panose="02040503050406030204" pitchFamily="18" charset="0"/>
                <a:cs typeface="Open Sans" panose="020B0606030504020204" pitchFamily="34" charset="0"/>
              </a:rPr>
              <a:t>Boychenko, S., Kuchma, T. </a:t>
            </a:r>
            <a:r>
              <a:rPr lang="en-GB" sz="1400" dirty="0">
                <a:solidFill>
                  <a:schemeClr val="accent1">
                    <a:lumMod val="50000"/>
                  </a:schemeClr>
                </a:solidFill>
                <a:effectLst/>
                <a:latin typeface="Cambria" panose="02040503050406030204" pitchFamily="18" charset="0"/>
                <a:ea typeface="Cambria" panose="02040503050406030204" pitchFamily="18" charset="0"/>
                <a:cs typeface="Open Sans" panose="020B0606030504020204" pitchFamily="34" charset="0"/>
              </a:rPr>
              <a:t>About the Efficiency of Active Influences on the Atmospheric Processes Aiming at the Artificial Increase of Precipitation over the Crimean Peninsula in September 2020. Third International Conference: “Recent trends in the development of information systems and telecommunications technologies” (Kyiv, Ukraine: 2021). Kyiv: NYFT. 2021, 13–16. </a:t>
            </a:r>
            <a:r>
              <a:rPr lang="en-GB" sz="1400" u="sng" dirty="0">
                <a:solidFill>
                  <a:schemeClr val="accent1">
                    <a:lumMod val="50000"/>
                  </a:schemeClr>
                </a:solidFill>
                <a:latin typeface="Cambria" panose="02040503050406030204" pitchFamily="18" charset="0"/>
                <a:ea typeface="Cambria" panose="02040503050406030204" pitchFamily="18" charset="0"/>
                <a:cs typeface="Open Sans" panose="020B0606030504020204" pitchFamily="34" charset="0"/>
              </a:rPr>
              <a:t>https://zenodo.org/record/4540480#.YZTDSWDP02w.</a:t>
            </a:r>
            <a:endParaRPr lang="ru-RU" sz="1400" dirty="0">
              <a:solidFill>
                <a:schemeClr val="accent1">
                  <a:lumMod val="50000"/>
                </a:schemeClr>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543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a:extLst>
              <a:ext uri="{FF2B5EF4-FFF2-40B4-BE49-F238E27FC236}">
                <a16:creationId xmlns:a16="http://schemas.microsoft.com/office/drawing/2014/main" id="{A11FFF64-4D8D-37F2-7E83-B8DC82833772}"/>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74" b="9021"/>
          <a:stretch/>
        </p:blipFill>
        <p:spPr bwMode="auto">
          <a:xfrm>
            <a:off x="-3049"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BDD653-27BE-B673-B6D4-9ADD124D8255}"/>
              </a:ext>
            </a:extLst>
          </p:cNvPr>
          <p:cNvSpPr txBox="1"/>
          <p:nvPr/>
        </p:nvSpPr>
        <p:spPr>
          <a:xfrm>
            <a:off x="3492500" y="2921000"/>
            <a:ext cx="3708400" cy="72773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5200" b="1" dirty="0">
                <a:solidFill>
                  <a:srgbClr val="C00000"/>
                </a:solidFill>
                <a:effectLst>
                  <a:outerShdw blurRad="38100" dist="38100" dir="2700000" algn="tl">
                    <a:srgbClr val="000000">
                      <a:alpha val="43137"/>
                    </a:srgbClr>
                  </a:outerShdw>
                </a:effectLst>
                <a:latin typeface="Palatino Linotype" panose="02040502050505030304" pitchFamily="18" charset="0"/>
                <a:ea typeface="+mj-ea"/>
                <a:cs typeface="+mj-cs"/>
              </a:rPr>
              <a:t>Thank you!</a:t>
            </a:r>
          </a:p>
        </p:txBody>
      </p:sp>
    </p:spTree>
    <p:extLst>
      <p:ext uri="{BB962C8B-B14F-4D97-AF65-F5344CB8AC3E}">
        <p14:creationId xmlns:p14="http://schemas.microsoft.com/office/powerpoint/2010/main" val="84299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296B7FB-03AE-3BAC-CC07-D79B222EDA50}"/>
              </a:ext>
            </a:extLst>
          </p:cNvPr>
          <p:cNvSpPr txBox="1"/>
          <p:nvPr/>
        </p:nvSpPr>
        <p:spPr>
          <a:xfrm>
            <a:off x="5229921" y="1014697"/>
            <a:ext cx="6757639" cy="5849294"/>
          </a:xfrm>
          <a:prstGeom prst="rect">
            <a:avLst/>
          </a:prstGeom>
          <a:noFill/>
        </p:spPr>
        <p:txBody>
          <a:bodyPr wrap="square">
            <a:spAutoFit/>
          </a:bodyPr>
          <a:lstStyle/>
          <a:p>
            <a:pPr indent="269875" algn="just">
              <a:lnSpc>
                <a:spcPct val="95000"/>
              </a:lnSpc>
            </a:pPr>
            <a:r>
              <a:rPr lang="en-GB"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Climatic conditions on the peninsula have some differences and therefore three climatic subzones are distinguished:</a:t>
            </a:r>
            <a:endParaRPr lang="ru-RU"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indent="269875" algn="just">
              <a:lnSpc>
                <a:spcPct val="95000"/>
              </a:lnSpc>
              <a:spcBef>
                <a:spcPts val="600"/>
              </a:spcBef>
            </a:pPr>
            <a:r>
              <a:rPr lang="en-GB" i="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Mountain Crimea (MC)</a:t>
            </a:r>
            <a:r>
              <a:rPr lang="en-GB"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t>
            </a:r>
            <a:r>
              <a:rPr lang="en-GB" dirty="0">
                <a:solidFill>
                  <a:srgbClr val="C00000"/>
                </a:solidFill>
                <a:effectLst>
                  <a:outerShdw blurRad="38100" dist="38100" dir="2700000" algn="tl">
                    <a:srgbClr val="000000">
                      <a:alpha val="43137"/>
                    </a:srgbClr>
                  </a:outerShdw>
                </a:effectLst>
                <a:latin typeface="Palatino Linotype" panose="02040502050505030304" pitchFamily="18" charset="0"/>
                <a:ea typeface="SimSun" panose="02010600030101010101" pitchFamily="2" charset="-122"/>
                <a:cs typeface="Times New Roman" panose="02020603050405020304" pitchFamily="18" charset="0"/>
              </a:rPr>
              <a:t> </a:t>
            </a:r>
            <a:r>
              <a:rPr lang="en-GB"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has a temperate–continental climate, with pronounced seasonality, vertical zonation, with a significant recurrence of strong winds, most of the year excessive humidity, with some differences depending on altitude sea and exposure slopes, and proximity to the Black Sea. </a:t>
            </a:r>
            <a:r>
              <a:rPr lang="en-GB"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The temperate–continental climate of foothill forest–steppe regions (MC1) and mountain forest regions (MC2) has specific differences.</a:t>
            </a:r>
            <a:endParaRPr lang="ru-RU"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indent="269875" algn="just">
              <a:lnSpc>
                <a:spcPct val="95000"/>
              </a:lnSpc>
              <a:spcBef>
                <a:spcPts val="600"/>
              </a:spcBef>
            </a:pPr>
            <a:r>
              <a:rPr lang="en-GB" i="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Steppe Crimea (SC)</a:t>
            </a:r>
            <a:r>
              <a:rPr lang="en-GB"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t>
            </a:r>
            <a:r>
              <a:rPr lang="en-GB" dirty="0">
                <a:solidFill>
                  <a:srgbClr val="C00000"/>
                </a:solidFill>
                <a:effectLst>
                  <a:outerShdw blurRad="38100" dist="38100" dir="2700000" algn="tl">
                    <a:srgbClr val="000000">
                      <a:alpha val="43137"/>
                    </a:srgbClr>
                  </a:outerShdw>
                </a:effectLst>
                <a:latin typeface="Palatino Linotype" panose="02040502050505030304" pitchFamily="18" charset="0"/>
                <a:ea typeface="SimSun" panose="02010600030101010101" pitchFamily="2" charset="-122"/>
                <a:cs typeface="Times New Roman" panose="02020603050405020304" pitchFamily="18" charset="0"/>
              </a:rPr>
              <a:t> </a:t>
            </a:r>
            <a:r>
              <a:rPr lang="en-GB"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is a temperate–continental climate with pronounced seasonality. The driest region on the peninsula with hot, arid summers and short snowless winters with frequent thaws and very changeable weather (occupies 2/3 of the peninsula). </a:t>
            </a:r>
            <a:r>
              <a:rPr lang="en-GB"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The temperate–continental steppe (SC1) and coastal steppe (SC2) climates have some differences.</a:t>
            </a:r>
            <a:endParaRPr lang="ru-RU"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indent="269875" algn="just">
              <a:lnSpc>
                <a:spcPct val="95000"/>
              </a:lnSpc>
              <a:spcBef>
                <a:spcPts val="600"/>
              </a:spcBef>
            </a:pPr>
            <a:r>
              <a:rPr lang="en-GB" i="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The Southern Coast of Crimea (SCC)</a:t>
            </a:r>
            <a:r>
              <a:rPr lang="en-GB"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t>
            </a:r>
            <a:r>
              <a:rPr lang="en-GB"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ea typeface="SimSun" panose="02010600030101010101" pitchFamily="2" charset="-122"/>
                <a:cs typeface="Times New Roman" panose="02020603050405020304" pitchFamily="18" charset="0"/>
              </a:rPr>
              <a:t> </a:t>
            </a:r>
            <a:r>
              <a:rPr lang="en-GB"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is a subtropical Mediterranean climate with the influence of breeze circulation and less pronounced seasonality. According to climatic conditions, the South Coast is divided into two parts: the eastern part (from </a:t>
            </a:r>
            <a:r>
              <a:rPr lang="en-GB" dirty="0" err="1">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Alushta</a:t>
            </a:r>
            <a:r>
              <a:rPr lang="en-GB"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to Feodosia) and the western part (from Cape Aya to </a:t>
            </a:r>
            <a:r>
              <a:rPr lang="en-GB" dirty="0" err="1">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Alushta</a:t>
            </a:r>
            <a:r>
              <a:rPr lang="en-GB"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ru-RU" dirty="0">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3426F0B7-98BA-BA60-FF9E-1868F63AC3C7}"/>
              </a:ext>
            </a:extLst>
          </p:cNvPr>
          <p:cNvSpPr txBox="1"/>
          <p:nvPr/>
        </p:nvSpPr>
        <p:spPr>
          <a:xfrm>
            <a:off x="613318" y="119682"/>
            <a:ext cx="10597376" cy="794064"/>
          </a:xfrm>
          <a:prstGeom prst="rect">
            <a:avLst/>
          </a:prstGeom>
          <a:noFill/>
        </p:spPr>
        <p:txBody>
          <a:bodyPr wrap="square">
            <a:spAutoFit/>
          </a:bodyPr>
          <a:lstStyle/>
          <a:p>
            <a:pPr indent="269875" algn="ctr">
              <a:lnSpc>
                <a:spcPct val="95000"/>
              </a:lnSpc>
            </a:pPr>
            <a:r>
              <a:rPr lang="en-GB" sz="24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Climatic subzones of the Crimean Peninsula, the locations of meteostations and the reservoirs</a:t>
            </a:r>
            <a:r>
              <a:rPr lang="en-GB" sz="24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Open Sans" panose="020B0606030504020204" pitchFamily="34" charset="0"/>
              </a:rPr>
              <a:t> </a:t>
            </a:r>
            <a:endParaRPr lang="ru-RU" sz="2400" b="1" dirty="0">
              <a:solidFill>
                <a:srgbClr val="C00000"/>
              </a:solidFill>
              <a:effectLst>
                <a:outerShdw blurRad="38100" dist="38100" dir="2700000" algn="tl">
                  <a:srgbClr val="000000">
                    <a:alpha val="43137"/>
                  </a:srgbClr>
                </a:outerShdw>
              </a:effectLst>
            </a:endParaRPr>
          </a:p>
        </p:txBody>
      </p:sp>
      <p:pic>
        <p:nvPicPr>
          <p:cNvPr id="12" name="Рисунок 11" descr="Изображение выглядит как карта&#10;&#10;Автоматически созданное описание">
            <a:extLst>
              <a:ext uri="{FF2B5EF4-FFF2-40B4-BE49-F238E27FC236}">
                <a16:creationId xmlns:a16="http://schemas.microsoft.com/office/drawing/2014/main" id="{D049C2C7-1F14-F791-5798-E4124F9A2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6" y="1253279"/>
            <a:ext cx="5040000" cy="5040000"/>
          </a:xfrm>
          <a:prstGeom prst="rect">
            <a:avLst/>
          </a:prstGeom>
        </p:spPr>
      </p:pic>
    </p:spTree>
    <p:extLst>
      <p:ext uri="{BB962C8B-B14F-4D97-AF65-F5344CB8AC3E}">
        <p14:creationId xmlns:p14="http://schemas.microsoft.com/office/powerpoint/2010/main" val="162574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5C6D0D-63D0-E1D8-617D-F5F71792FEF1}"/>
              </a:ext>
            </a:extLst>
          </p:cNvPr>
          <p:cNvSpPr txBox="1"/>
          <p:nvPr/>
        </p:nvSpPr>
        <p:spPr>
          <a:xfrm>
            <a:off x="1159727" y="273961"/>
            <a:ext cx="10203367" cy="969496"/>
          </a:xfrm>
          <a:prstGeom prst="rect">
            <a:avLst/>
          </a:prstGeom>
          <a:noFill/>
        </p:spPr>
        <p:txBody>
          <a:bodyPr wrap="square">
            <a:spAutoFit/>
          </a:bodyPr>
          <a:lstStyle/>
          <a:p>
            <a:pPr algn="ctr">
              <a:lnSpc>
                <a:spcPct val="95000"/>
              </a:lnSpc>
            </a:pP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Comparison of climatic norms of annual average temperature and precipitation and their trends for respective the meteostations of the Crimean Peninsula for the periods 1961–1990 and 1991–2020</a:t>
            </a:r>
            <a:endParaRPr lang="ru-RU"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SimSun" panose="02010600030101010101" pitchFamily="2" charset="-122"/>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59FF342F-44E2-9AEB-4D6C-03BC84E15C73}"/>
              </a:ext>
            </a:extLst>
          </p:cNvPr>
          <p:cNvGraphicFramePr>
            <a:graphicFrameLocks noGrp="1"/>
          </p:cNvGraphicFramePr>
          <p:nvPr>
            <p:extLst>
              <p:ext uri="{D42A27DB-BD31-4B8C-83A1-F6EECF244321}">
                <p14:modId xmlns:p14="http://schemas.microsoft.com/office/powerpoint/2010/main" val="379392490"/>
              </p:ext>
            </p:extLst>
          </p:nvPr>
        </p:nvGraphicFramePr>
        <p:xfrm>
          <a:off x="609600" y="1467436"/>
          <a:ext cx="11066399" cy="4054140"/>
        </p:xfrm>
        <a:graphic>
          <a:graphicData uri="http://schemas.openxmlformats.org/drawingml/2006/table">
            <a:tbl>
              <a:tblPr firstRow="1" firstCol="1" bandRow="1"/>
              <a:tblGrid>
                <a:gridCol w="1457251">
                  <a:extLst>
                    <a:ext uri="{9D8B030D-6E8A-4147-A177-3AD203B41FA5}">
                      <a16:colId xmlns:a16="http://schemas.microsoft.com/office/drawing/2014/main" val="2152580160"/>
                    </a:ext>
                  </a:extLst>
                </a:gridCol>
                <a:gridCol w="1550851">
                  <a:extLst>
                    <a:ext uri="{9D8B030D-6E8A-4147-A177-3AD203B41FA5}">
                      <a16:colId xmlns:a16="http://schemas.microsoft.com/office/drawing/2014/main" val="434566151"/>
                    </a:ext>
                  </a:extLst>
                </a:gridCol>
                <a:gridCol w="1706153">
                  <a:extLst>
                    <a:ext uri="{9D8B030D-6E8A-4147-A177-3AD203B41FA5}">
                      <a16:colId xmlns:a16="http://schemas.microsoft.com/office/drawing/2014/main" val="1568610461"/>
                    </a:ext>
                  </a:extLst>
                </a:gridCol>
                <a:gridCol w="1706153">
                  <a:extLst>
                    <a:ext uri="{9D8B030D-6E8A-4147-A177-3AD203B41FA5}">
                      <a16:colId xmlns:a16="http://schemas.microsoft.com/office/drawing/2014/main" val="2686487008"/>
                    </a:ext>
                  </a:extLst>
                </a:gridCol>
                <a:gridCol w="1705061">
                  <a:extLst>
                    <a:ext uri="{9D8B030D-6E8A-4147-A177-3AD203B41FA5}">
                      <a16:colId xmlns:a16="http://schemas.microsoft.com/office/drawing/2014/main" val="997962226"/>
                    </a:ext>
                  </a:extLst>
                </a:gridCol>
                <a:gridCol w="1705061">
                  <a:extLst>
                    <a:ext uri="{9D8B030D-6E8A-4147-A177-3AD203B41FA5}">
                      <a16:colId xmlns:a16="http://schemas.microsoft.com/office/drawing/2014/main" val="3859496335"/>
                    </a:ext>
                  </a:extLst>
                </a:gridCol>
                <a:gridCol w="1235869">
                  <a:extLst>
                    <a:ext uri="{9D8B030D-6E8A-4147-A177-3AD203B41FA5}">
                      <a16:colId xmlns:a16="http://schemas.microsoft.com/office/drawing/2014/main" val="2427668123"/>
                    </a:ext>
                  </a:extLst>
                </a:gridCol>
              </a:tblGrid>
              <a:tr h="458951">
                <a:tc rowSpan="3">
                  <a:txBody>
                    <a:bodyPr/>
                    <a:lstStyle/>
                    <a:p>
                      <a:pPr algn="ctr">
                        <a:lnSpc>
                          <a:spcPts val="1300"/>
                        </a:lnSpc>
                        <a:tabLst>
                          <a:tab pos="540385" algn="l"/>
                        </a:tabLst>
                      </a:pPr>
                      <a:r>
                        <a:rPr lang="en-GB" sz="16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Stations</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ts val="1300"/>
                        </a:lnSpc>
                        <a:spcBef>
                          <a:spcPts val="1200"/>
                        </a:spcBef>
                        <a:tabLst>
                          <a:tab pos="540385" algn="l"/>
                        </a:tabLst>
                      </a:pP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Temperature, °C </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BE4D5"/>
                    </a:solidFill>
                  </a:tcPr>
                </a:tc>
                <a:tc hMerge="1">
                  <a:txBody>
                    <a:bodyPr/>
                    <a:lstStyle/>
                    <a:p>
                      <a:endParaRPr lang="ru-RU"/>
                    </a:p>
                  </a:txBody>
                  <a:tcPr/>
                </a:tc>
                <a:tc hMerge="1">
                  <a:txBody>
                    <a:bodyPr/>
                    <a:lstStyle/>
                    <a:p>
                      <a:endParaRPr lang="ru-RU"/>
                    </a:p>
                  </a:txBody>
                  <a:tcPr/>
                </a:tc>
                <a:tc gridSpan="3">
                  <a:txBody>
                    <a:bodyPr/>
                    <a:lstStyle/>
                    <a:p>
                      <a:pPr algn="ctr">
                        <a:lnSpc>
                          <a:spcPts val="1300"/>
                        </a:lnSpc>
                        <a:spcBef>
                          <a:spcPts val="1200"/>
                        </a:spcBef>
                        <a:tabLst>
                          <a:tab pos="540385" algn="l"/>
                        </a:tabLst>
                      </a:pP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Precipitation, mm/year</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EEAF6"/>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79135490"/>
                  </a:ext>
                </a:extLst>
              </a:tr>
              <a:tr h="244174">
                <a:tc vMerge="1">
                  <a:txBody>
                    <a:bodyPr/>
                    <a:lstStyle/>
                    <a:p>
                      <a:endParaRPr lang="ru-RU"/>
                    </a:p>
                  </a:txBody>
                  <a:tcPr/>
                </a:tc>
                <a:tc>
                  <a:txBody>
                    <a:bodyPr/>
                    <a:lstStyle/>
                    <a:p>
                      <a:pPr algn="ctr">
                        <a:lnSpc>
                          <a:spcPts val="1300"/>
                        </a:lnSpc>
                        <a:tabLst>
                          <a:tab pos="540385" algn="l"/>
                        </a:tabLst>
                      </a:pPr>
                      <a:r>
                        <a:rPr lang="en-GB" sz="16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1961–1990</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gridSpan="2">
                  <a:txBody>
                    <a:bodyPr/>
                    <a:lstStyle/>
                    <a:p>
                      <a:pPr algn="ctr">
                        <a:lnSpc>
                          <a:spcPts val="1300"/>
                        </a:lnSpc>
                        <a:tabLst>
                          <a:tab pos="540385" algn="l"/>
                        </a:tabLst>
                      </a:pPr>
                      <a:r>
                        <a:rPr lang="en-GB" sz="16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1991–2020</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hMerge="1">
                  <a:txBody>
                    <a:bodyPr/>
                    <a:lstStyle/>
                    <a:p>
                      <a:endParaRPr lang="ru-RU"/>
                    </a:p>
                  </a:txBody>
                  <a:tcPr/>
                </a:tc>
                <a:tc>
                  <a:txBody>
                    <a:bodyPr/>
                    <a:lstStyle/>
                    <a:p>
                      <a:pPr algn="ctr">
                        <a:lnSpc>
                          <a:spcPts val="1300"/>
                        </a:lnSpc>
                        <a:tabLst>
                          <a:tab pos="540385" algn="l"/>
                        </a:tabLst>
                      </a:pPr>
                      <a:r>
                        <a:rPr lang="en-GB" sz="16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1961–1990</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gridSpan="2">
                  <a:txBody>
                    <a:bodyPr/>
                    <a:lstStyle/>
                    <a:p>
                      <a:pPr algn="ctr">
                        <a:lnSpc>
                          <a:spcPts val="1300"/>
                        </a:lnSpc>
                        <a:tabLst>
                          <a:tab pos="540385" algn="l"/>
                        </a:tabLst>
                      </a:pPr>
                      <a:r>
                        <a:rPr lang="en-GB" sz="16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1991–2020</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hMerge="1">
                  <a:txBody>
                    <a:bodyPr/>
                    <a:lstStyle/>
                    <a:p>
                      <a:endParaRPr lang="ru-RU"/>
                    </a:p>
                  </a:txBody>
                  <a:tcPr/>
                </a:tc>
                <a:extLst>
                  <a:ext uri="{0D108BD9-81ED-4DB2-BD59-A6C34878D82A}">
                    <a16:rowId xmlns:a16="http://schemas.microsoft.com/office/drawing/2014/main" val="3072511141"/>
                  </a:ext>
                </a:extLst>
              </a:tr>
              <a:tr h="852039">
                <a:tc vMerge="1">
                  <a:txBody>
                    <a:bodyPr/>
                    <a:lstStyle/>
                    <a:p>
                      <a:endParaRPr lang="ru-RU"/>
                    </a:p>
                  </a:txBody>
                  <a:tcPr/>
                </a:tc>
                <a:tc>
                  <a:txBody>
                    <a:bodyPr/>
                    <a:lstStyle/>
                    <a:p>
                      <a:pPr algn="ctr">
                        <a:lnSpc>
                          <a:spcPts val="1300"/>
                        </a:lnSpc>
                      </a:pP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&lt;T&gt; ±σ, </a:t>
                      </a:r>
                      <a:endParaRPr lang="ru-RU"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r>
                        <a:rPr lang="en-GB" sz="1600" b="1" baseline="30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о</a:t>
                      </a:r>
                      <a:r>
                        <a:rPr lang="en-GB" sz="16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t>
                      </a: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/year</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ts val="1300"/>
                        </a:lnSpc>
                      </a:pP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&lt;T&gt; ±σ, </a:t>
                      </a:r>
                      <a:endParaRPr lang="ru-RU"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r>
                        <a:rPr lang="en-GB" sz="1600" b="1" baseline="30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о</a:t>
                      </a:r>
                      <a:r>
                        <a:rPr lang="en-GB" sz="16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t>
                      </a: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/years</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ts val="1300"/>
                        </a:lnSpc>
                      </a:pPr>
                      <a:r>
                        <a:rPr lang="en-GB" sz="16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a:t>
                      </a:r>
                      <a:r>
                        <a:rPr lang="en-GB" sz="1600" b="1" baseline="-25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trn</a:t>
                      </a: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endParaRPr lang="ru-RU"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r>
                        <a:rPr lang="en-GB" sz="1600" b="1" baseline="30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о</a:t>
                      </a:r>
                      <a:r>
                        <a:rPr lang="en-GB" sz="16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t>
                      </a: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/10 years*</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ts val="1300"/>
                        </a:lnSpc>
                      </a:pPr>
                      <a:r>
                        <a:rPr lang="en-GB" sz="16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&lt;P&gt; ±σ, mm/years</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ts val="1300"/>
                        </a:lnSpc>
                      </a:pP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&lt;P&gt; ±σ</a:t>
                      </a:r>
                      <a:endParaRPr lang="ru-RU"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mm/years</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ts val="1300"/>
                        </a:lnSpc>
                      </a:pPr>
                      <a:r>
                        <a:rPr lang="en-GB" sz="16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a:t>
                      </a:r>
                      <a:r>
                        <a:rPr lang="en-GB" sz="1600" b="1" baseline="-25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trn</a:t>
                      </a: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endParaRPr lang="ru-RU"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r>
                        <a:rPr lang="en-GB"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mm/10 years*</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981057098"/>
                  </a:ext>
                </a:extLst>
              </a:tr>
              <a:tr h="312372">
                <a:tc>
                  <a:txBody>
                    <a:bodyPr/>
                    <a:lstStyle/>
                    <a:p>
                      <a:pPr indent="180000" algn="l">
                        <a:lnSpc>
                          <a:spcPct val="100000"/>
                        </a:lnSpc>
                      </a:pPr>
                      <a:r>
                        <a:rPr lang="en-GB" sz="1600" b="1" dirty="0">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rPr>
                        <a:t>Ai–Petri</a:t>
                      </a:r>
                      <a:endParaRPr lang="ru-RU" sz="1600" b="1" dirty="0">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5.7 ± 0.6</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6.5 ± 1.0</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+0.88</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1080 ± 260</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EEAF6"/>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990 ± 257</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EEAF6"/>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–44</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EEAF6"/>
                    </a:solidFill>
                  </a:tcPr>
                </a:tc>
                <a:extLst>
                  <a:ext uri="{0D108BD9-81ED-4DB2-BD59-A6C34878D82A}">
                    <a16:rowId xmlns:a16="http://schemas.microsoft.com/office/drawing/2014/main" val="2285915536"/>
                  </a:ext>
                </a:extLst>
              </a:tr>
              <a:tr h="312372">
                <a:tc>
                  <a:txBody>
                    <a:bodyPr/>
                    <a:lstStyle/>
                    <a:p>
                      <a:pPr indent="180000" algn="l">
                        <a:lnSpc>
                          <a:spcPct val="100000"/>
                        </a:lnSpc>
                      </a:pPr>
                      <a:r>
                        <a:rPr lang="en-GB" sz="1600" b="1">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rPr>
                        <a:t>Alushta</a:t>
                      </a:r>
                      <a:endParaRPr lang="ru-RU" sz="1600" b="1">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9D9D9"/>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12.1 ± 0.6</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13.3 ± 1.2</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+1.21</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476 ± 103</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447 ± 99</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extLst>
                  <a:ext uri="{0D108BD9-81ED-4DB2-BD59-A6C34878D82A}">
                    <a16:rowId xmlns:a16="http://schemas.microsoft.com/office/drawing/2014/main" val="787973826"/>
                  </a:ext>
                </a:extLst>
              </a:tr>
              <a:tr h="312372">
                <a:tc>
                  <a:txBody>
                    <a:bodyPr/>
                    <a:lstStyle/>
                    <a:p>
                      <a:pPr indent="180000" algn="l">
                        <a:lnSpc>
                          <a:spcPct val="100000"/>
                        </a:lnSpc>
                      </a:pPr>
                      <a:r>
                        <a:rPr lang="en-GB" sz="1600" b="1">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rPr>
                        <a:t>Dzhankoy</a:t>
                      </a:r>
                      <a:endParaRPr lang="ru-RU" sz="1600" b="1">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9D9D9"/>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10.7 ± 0.9</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11.7 ± 0.9</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+0.84</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417 ± 79</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405 ± 128</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extLst>
                  <a:ext uri="{0D108BD9-81ED-4DB2-BD59-A6C34878D82A}">
                    <a16:rowId xmlns:a16="http://schemas.microsoft.com/office/drawing/2014/main" val="2544862510"/>
                  </a:ext>
                </a:extLst>
              </a:tr>
              <a:tr h="312372">
                <a:tc>
                  <a:txBody>
                    <a:bodyPr/>
                    <a:lstStyle/>
                    <a:p>
                      <a:pPr indent="180000" algn="l">
                        <a:lnSpc>
                          <a:spcPct val="100000"/>
                        </a:lnSpc>
                      </a:pPr>
                      <a:r>
                        <a:rPr lang="en-GB" sz="1600" b="1">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rPr>
                        <a:t>Kerch</a:t>
                      </a:r>
                      <a:endParaRPr lang="ru-RU" sz="1600" b="1">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9D9D9"/>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11.0 ± 0.8</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11.9 ± 1.0</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+0.87</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434 ± 76</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430 ± 129</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–61</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extLst>
                  <a:ext uri="{0D108BD9-81ED-4DB2-BD59-A6C34878D82A}">
                    <a16:rowId xmlns:a16="http://schemas.microsoft.com/office/drawing/2014/main" val="186155957"/>
                  </a:ext>
                </a:extLst>
              </a:tr>
              <a:tr h="312372">
                <a:tc>
                  <a:txBody>
                    <a:bodyPr/>
                    <a:lstStyle/>
                    <a:p>
                      <a:pPr indent="180000" algn="l">
                        <a:lnSpc>
                          <a:spcPct val="100000"/>
                        </a:lnSpc>
                      </a:pPr>
                      <a:r>
                        <a:rPr lang="en-GB" sz="1600" b="1">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rPr>
                        <a:t>Yevpatoria</a:t>
                      </a:r>
                      <a:endParaRPr lang="ru-RU" sz="1600" b="1">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9D9D9"/>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11.5 ± 0.8</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12.6 ± 0.9</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+0.82</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404 ± 78</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370 ± 83</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–26</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extLst>
                  <a:ext uri="{0D108BD9-81ED-4DB2-BD59-A6C34878D82A}">
                    <a16:rowId xmlns:a16="http://schemas.microsoft.com/office/drawing/2014/main" val="646380110"/>
                  </a:ext>
                </a:extLst>
              </a:tr>
              <a:tr h="312372">
                <a:tc>
                  <a:txBody>
                    <a:bodyPr/>
                    <a:lstStyle/>
                    <a:p>
                      <a:pPr indent="180000" algn="l">
                        <a:lnSpc>
                          <a:spcPct val="100000"/>
                        </a:lnSpc>
                      </a:pPr>
                      <a:r>
                        <a:rPr lang="en-GB" sz="1600" b="1">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rPr>
                        <a:t>Simferopol</a:t>
                      </a:r>
                      <a:endParaRPr lang="ru-RU" sz="1600" b="1">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9D9D9"/>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10.6 ± 0.8</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11.4 ± 0.9</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+0.84</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505 ± 93</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501 ± 133</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–22</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extLst>
                  <a:ext uri="{0D108BD9-81ED-4DB2-BD59-A6C34878D82A}">
                    <a16:rowId xmlns:a16="http://schemas.microsoft.com/office/drawing/2014/main" val="4209539416"/>
                  </a:ext>
                </a:extLst>
              </a:tr>
              <a:tr h="312372">
                <a:tc>
                  <a:txBody>
                    <a:bodyPr/>
                    <a:lstStyle/>
                    <a:p>
                      <a:pPr indent="180000" algn="l">
                        <a:lnSpc>
                          <a:spcPct val="100000"/>
                        </a:lnSpc>
                      </a:pPr>
                      <a:r>
                        <a:rPr lang="en-GB" sz="1600" b="1" dirty="0">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rPr>
                        <a:t>Feodosia</a:t>
                      </a:r>
                      <a:endParaRPr lang="ru-RU" sz="1600" b="1" dirty="0">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9D9D9"/>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11.9 ± 0.8</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12.8 ± 0.8</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+0.65</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449 ± 99</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475 ± 114</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–47</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DEEAF6"/>
                    </a:solidFill>
                  </a:tcPr>
                </a:tc>
                <a:extLst>
                  <a:ext uri="{0D108BD9-81ED-4DB2-BD59-A6C34878D82A}">
                    <a16:rowId xmlns:a16="http://schemas.microsoft.com/office/drawing/2014/main" val="599909200"/>
                  </a:ext>
                </a:extLst>
              </a:tr>
              <a:tr h="312372">
                <a:tc>
                  <a:txBody>
                    <a:bodyPr/>
                    <a:lstStyle/>
                    <a:p>
                      <a:pPr indent="180000" algn="l">
                        <a:lnSpc>
                          <a:spcPct val="100000"/>
                        </a:lnSpc>
                      </a:pPr>
                      <a:r>
                        <a:rPr lang="en-GB" sz="1600" b="1" dirty="0">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rPr>
                        <a:t>Yalta</a:t>
                      </a:r>
                      <a:endParaRPr lang="ru-RU" sz="1600" b="1" dirty="0">
                        <a:solidFill>
                          <a:schemeClr val="accent1">
                            <a:lumMod val="75000"/>
                          </a:schemeClr>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12.9 ± 0.8</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13.8 ± 0.9</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+0.83</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628 ± 164</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indent="180000" algn="ctr">
                        <a:lnSpc>
                          <a:spcPct val="100000"/>
                        </a:lnSpc>
                      </a:pPr>
                      <a:r>
                        <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591 ± 144</a:t>
                      </a:r>
                      <a:endParaRPr lang="ru-RU"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indent="180000" algn="ctr">
                        <a:lnSpc>
                          <a:spcPct val="100000"/>
                        </a:lnSpc>
                      </a:pPr>
                      <a:r>
                        <a:rPr lang="en-GB"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–22</a:t>
                      </a:r>
                      <a:endParaRPr lang="ru-RU"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91221393"/>
                  </a:ext>
                </a:extLst>
              </a:tr>
            </a:tbl>
          </a:graphicData>
        </a:graphic>
      </p:graphicFrame>
    </p:spTree>
    <p:extLst>
      <p:ext uri="{BB962C8B-B14F-4D97-AF65-F5344CB8AC3E}">
        <p14:creationId xmlns:p14="http://schemas.microsoft.com/office/powerpoint/2010/main" val="49133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00802A-F5AA-F183-3495-92F5E3836C3B}"/>
              </a:ext>
            </a:extLst>
          </p:cNvPr>
          <p:cNvSpPr txBox="1"/>
          <p:nvPr/>
        </p:nvSpPr>
        <p:spPr>
          <a:xfrm>
            <a:off x="357351" y="152400"/>
            <a:ext cx="5541643" cy="969496"/>
          </a:xfrm>
          <a:prstGeom prst="rect">
            <a:avLst/>
          </a:prstGeom>
          <a:noFill/>
        </p:spPr>
        <p:txBody>
          <a:bodyPr wrap="square">
            <a:spAutoFit/>
          </a:bodyPr>
          <a:lstStyle/>
          <a:p>
            <a:pPr algn="ctr">
              <a:lnSpc>
                <a:spcPct val="95000"/>
              </a:lnSpc>
            </a:pP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The annual average temperature (A) and the annual amount of precipitation (B) for the Crimean Peninsula </a:t>
            </a:r>
            <a:endParaRPr lang="ru-RU"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496EDD0-1C3F-1736-EB28-071DE276F39C}"/>
              </a:ext>
            </a:extLst>
          </p:cNvPr>
          <p:cNvSpPr txBox="1"/>
          <p:nvPr/>
        </p:nvSpPr>
        <p:spPr>
          <a:xfrm>
            <a:off x="357352" y="5934670"/>
            <a:ext cx="5244662" cy="830997"/>
          </a:xfrm>
          <a:prstGeom prst="rect">
            <a:avLst/>
          </a:prstGeom>
          <a:noFill/>
        </p:spPr>
        <p:txBody>
          <a:bodyPr wrap="square">
            <a:spAutoFit/>
          </a:bodyPr>
          <a:lstStyle/>
          <a:p>
            <a:pPr algn="ctr"/>
            <a:r>
              <a:rPr lang="en-GB" sz="16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(1—empirical data, 2—linear trend for the period 1900–2021, 3—±σ from trend, 4—linear trend for the period 1991–2020). </a:t>
            </a:r>
            <a:r>
              <a:rPr lang="en-GB" sz="1600" dirty="0">
                <a:solidFill>
                  <a:schemeClr val="accent1">
                    <a:lumMod val="75000"/>
                  </a:schemeClr>
                </a:solidFill>
                <a:effectLst/>
                <a:latin typeface="Palatino Linotype" panose="02040502050505030304" pitchFamily="18" charset="0"/>
                <a:ea typeface="Calibri" panose="020F0502020204030204" pitchFamily="34" charset="0"/>
                <a:cs typeface="Roboto-Regular"/>
              </a:rPr>
              <a:t>Statistically significant trends (</a:t>
            </a:r>
            <a:r>
              <a:rPr lang="en-GB" sz="1600" i="1" dirty="0">
                <a:solidFill>
                  <a:schemeClr val="accent1">
                    <a:lumMod val="75000"/>
                  </a:schemeClr>
                </a:solidFill>
                <a:effectLst/>
                <a:latin typeface="Palatino Linotype" panose="02040502050505030304" pitchFamily="18" charset="0"/>
                <a:ea typeface="Calibri" panose="020F0502020204030204" pitchFamily="34" charset="0"/>
                <a:cs typeface="Roboto-Regular"/>
              </a:rPr>
              <a:t>p</a:t>
            </a:r>
            <a:r>
              <a:rPr lang="en-GB" sz="1600" dirty="0">
                <a:solidFill>
                  <a:schemeClr val="accent1">
                    <a:lumMod val="75000"/>
                  </a:schemeClr>
                </a:solidFill>
                <a:effectLst/>
                <a:latin typeface="Palatino Linotype" panose="02040502050505030304" pitchFamily="18" charset="0"/>
                <a:ea typeface="Calibri" panose="020F0502020204030204" pitchFamily="34" charset="0"/>
                <a:cs typeface="Roboto-Regular"/>
              </a:rPr>
              <a:t> &lt; 0.05).</a:t>
            </a:r>
            <a:endParaRPr lang="ru-RU" sz="1600" dirty="0">
              <a:solidFill>
                <a:schemeClr val="accent1">
                  <a:lumMod val="75000"/>
                </a:schemeClr>
              </a:solidFill>
            </a:endParaRPr>
          </a:p>
        </p:txBody>
      </p:sp>
      <p:pic>
        <p:nvPicPr>
          <p:cNvPr id="10" name="Рисунок 9">
            <a:extLst>
              <a:ext uri="{FF2B5EF4-FFF2-40B4-BE49-F238E27FC236}">
                <a16:creationId xmlns:a16="http://schemas.microsoft.com/office/drawing/2014/main" id="{AF384A25-A9D9-DDD2-2ABE-5B2D18A165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7254" y="963719"/>
            <a:ext cx="3600000" cy="2339869"/>
          </a:xfrm>
          <a:prstGeom prst="rect">
            <a:avLst/>
          </a:prstGeom>
          <a:noFill/>
          <a:ln>
            <a:noFill/>
          </a:ln>
        </p:spPr>
      </p:pic>
      <p:pic>
        <p:nvPicPr>
          <p:cNvPr id="11" name="Рисунок 10">
            <a:extLst>
              <a:ext uri="{FF2B5EF4-FFF2-40B4-BE49-F238E27FC236}">
                <a16:creationId xmlns:a16="http://schemas.microsoft.com/office/drawing/2014/main" id="{5AA5EA37-6EF2-14A2-2414-625C644DEE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011" y="3391656"/>
            <a:ext cx="3600000" cy="2404313"/>
          </a:xfrm>
          <a:prstGeom prst="rect">
            <a:avLst/>
          </a:prstGeom>
          <a:noFill/>
          <a:ln>
            <a:noFill/>
          </a:ln>
        </p:spPr>
      </p:pic>
      <p:pic>
        <p:nvPicPr>
          <p:cNvPr id="12" name="Рисунок 11">
            <a:extLst>
              <a:ext uri="{FF2B5EF4-FFF2-40B4-BE49-F238E27FC236}">
                <a16:creationId xmlns:a16="http://schemas.microsoft.com/office/drawing/2014/main" id="{30BEBEED-843E-6B04-4998-F7217C8244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9683" y="1137631"/>
            <a:ext cx="3600000" cy="2369384"/>
          </a:xfrm>
          <a:prstGeom prst="rect">
            <a:avLst/>
          </a:prstGeom>
          <a:noFill/>
          <a:ln>
            <a:noFill/>
          </a:ln>
        </p:spPr>
      </p:pic>
      <p:pic>
        <p:nvPicPr>
          <p:cNvPr id="13" name="Рисунок 12">
            <a:extLst>
              <a:ext uri="{FF2B5EF4-FFF2-40B4-BE49-F238E27FC236}">
                <a16:creationId xmlns:a16="http://schemas.microsoft.com/office/drawing/2014/main" id="{5C51803F-7635-757E-72FB-D280B68AC1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9683" y="3590819"/>
            <a:ext cx="3600000" cy="2260047"/>
          </a:xfrm>
          <a:prstGeom prst="rect">
            <a:avLst/>
          </a:prstGeom>
          <a:noFill/>
          <a:ln>
            <a:noFill/>
          </a:ln>
        </p:spPr>
      </p:pic>
      <p:sp>
        <p:nvSpPr>
          <p:cNvPr id="15" name="TextBox 14">
            <a:extLst>
              <a:ext uri="{FF2B5EF4-FFF2-40B4-BE49-F238E27FC236}">
                <a16:creationId xmlns:a16="http://schemas.microsoft.com/office/drawing/2014/main" id="{1F321A6F-4A22-366C-7D66-7CE655FB4C5C}"/>
              </a:ext>
            </a:extLst>
          </p:cNvPr>
          <p:cNvSpPr txBox="1"/>
          <p:nvPr/>
        </p:nvSpPr>
        <p:spPr>
          <a:xfrm>
            <a:off x="6516416" y="223161"/>
            <a:ext cx="5234150" cy="677108"/>
          </a:xfrm>
          <a:prstGeom prst="rect">
            <a:avLst/>
          </a:prstGeom>
          <a:noFill/>
        </p:spPr>
        <p:txBody>
          <a:bodyPr wrap="square">
            <a:spAutoFit/>
          </a:bodyPr>
          <a:lstStyle/>
          <a:p>
            <a:pPr algn="ctr">
              <a:lnSpc>
                <a:spcPct val="95000"/>
              </a:lnSpc>
            </a:pP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Seasonal variation of temperature (A) and precipitation (B) </a:t>
            </a:r>
            <a:endParaRPr lang="ru-RU"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4108E63-D399-6D8E-C97F-38BCDB7C258B}"/>
              </a:ext>
            </a:extLst>
          </p:cNvPr>
          <p:cNvSpPr txBox="1"/>
          <p:nvPr/>
        </p:nvSpPr>
        <p:spPr>
          <a:xfrm>
            <a:off x="6096001" y="5698923"/>
            <a:ext cx="5738648" cy="1077218"/>
          </a:xfrm>
          <a:prstGeom prst="rect">
            <a:avLst/>
          </a:prstGeom>
          <a:noFill/>
        </p:spPr>
        <p:txBody>
          <a:bodyPr wrap="square">
            <a:spAutoFit/>
          </a:bodyPr>
          <a:lstStyle/>
          <a:p>
            <a:pPr algn="ctr"/>
            <a:r>
              <a:rPr lang="en-GB" sz="160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(the values of the climatic norm for the whole region for the periods 1991–2020 (1) and 1961–1990 (2) (scale on the left), the values of linear trend for the period 1991–2020 (scale on the right)).</a:t>
            </a:r>
            <a:r>
              <a:rPr lang="en-GB" sz="1600" dirty="0">
                <a:solidFill>
                  <a:schemeClr val="accent1">
                    <a:lumMod val="75000"/>
                  </a:schemeClr>
                </a:solidFill>
                <a:effectLst/>
                <a:latin typeface="Palatino Linotype" panose="02040502050505030304" pitchFamily="18" charset="0"/>
                <a:ea typeface="Calibri" panose="020F0502020204030204" pitchFamily="34" charset="0"/>
                <a:cs typeface="Roboto-Regular"/>
              </a:rPr>
              <a:t> Statistically significant trends (</a:t>
            </a:r>
            <a:r>
              <a:rPr lang="en-GB" sz="1600" i="1" dirty="0">
                <a:solidFill>
                  <a:schemeClr val="accent1">
                    <a:lumMod val="75000"/>
                  </a:schemeClr>
                </a:solidFill>
                <a:effectLst/>
                <a:latin typeface="Palatino Linotype" panose="02040502050505030304" pitchFamily="18" charset="0"/>
                <a:ea typeface="Calibri" panose="020F0502020204030204" pitchFamily="34" charset="0"/>
                <a:cs typeface="Roboto-Regular"/>
              </a:rPr>
              <a:t>p</a:t>
            </a:r>
            <a:r>
              <a:rPr lang="en-GB" sz="1600" dirty="0">
                <a:solidFill>
                  <a:schemeClr val="accent1">
                    <a:lumMod val="75000"/>
                  </a:schemeClr>
                </a:solidFill>
                <a:effectLst/>
                <a:latin typeface="Palatino Linotype" panose="02040502050505030304" pitchFamily="18" charset="0"/>
                <a:ea typeface="Calibri" panose="020F0502020204030204" pitchFamily="34" charset="0"/>
                <a:cs typeface="Roboto-Regular"/>
              </a:rPr>
              <a:t> &lt; 0.05).</a:t>
            </a:r>
            <a:endParaRPr lang="ru-RU" sz="1600" dirty="0">
              <a:solidFill>
                <a:schemeClr val="accent1">
                  <a:lumMod val="75000"/>
                </a:schemeClr>
              </a:solidFill>
            </a:endParaRPr>
          </a:p>
        </p:txBody>
      </p:sp>
    </p:spTree>
    <p:extLst>
      <p:ext uri="{BB962C8B-B14F-4D97-AF65-F5344CB8AC3E}">
        <p14:creationId xmlns:p14="http://schemas.microsoft.com/office/powerpoint/2010/main" val="94316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D85188B-6A0A-3EC2-8B6B-0442CDF0D5B1}"/>
              </a:ext>
            </a:extLst>
          </p:cNvPr>
          <p:cNvSpPr txBox="1"/>
          <p:nvPr/>
        </p:nvSpPr>
        <p:spPr>
          <a:xfrm>
            <a:off x="647700" y="2853035"/>
            <a:ext cx="10020300" cy="830997"/>
          </a:xfrm>
          <a:prstGeom prst="rect">
            <a:avLst/>
          </a:prstGeom>
          <a:noFill/>
        </p:spPr>
        <p:txBody>
          <a:bodyPr wrap="square">
            <a:spAutoFit/>
          </a:bodyPr>
          <a:lstStyle/>
          <a:p>
            <a:pPr algn="just">
              <a:spcBef>
                <a:spcPts val="1200"/>
              </a:spcBef>
              <a:spcAft>
                <a:spcPts val="1200"/>
              </a:spcAft>
              <a:tabLst>
                <a:tab pos="320040" algn="l"/>
              </a:tabLst>
            </a:pPr>
            <a:r>
              <a:rPr lang="en-US" sz="24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Assessment of aridization of climatic conditions on the Crimean Peninsula in summer using ground and satellite data</a:t>
            </a:r>
            <a:endParaRPr lang="ru-RU" sz="24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extLst>
      <p:ext uri="{BB962C8B-B14F-4D97-AF65-F5344CB8AC3E}">
        <p14:creationId xmlns:p14="http://schemas.microsoft.com/office/powerpoint/2010/main" val="243340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862096-30E4-DE87-993B-38716D4A9E29}"/>
              </a:ext>
            </a:extLst>
          </p:cNvPr>
          <p:cNvSpPr txBox="1"/>
          <p:nvPr/>
        </p:nvSpPr>
        <p:spPr>
          <a:xfrm>
            <a:off x="781051" y="189000"/>
            <a:ext cx="10871200" cy="707886"/>
          </a:xfrm>
          <a:prstGeom prst="rect">
            <a:avLst/>
          </a:prstGeom>
          <a:noFill/>
        </p:spPr>
        <p:txBody>
          <a:bodyPr wrap="square">
            <a:spAutoFit/>
          </a:bodyPr>
          <a:lstStyle/>
          <a:p>
            <a:pPr algn="ct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The anomaly average monthly temperature</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(1)</a:t>
            </a: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and precipitation </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(2) during the summer months in Crimea</a:t>
            </a: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1</a:t>
            </a:r>
            <a:r>
              <a:rPr lang="ru-RU"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а</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and 2a are </a:t>
            </a: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linear trends, accordingly</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a:t>
            </a: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for the period 19</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91</a:t>
            </a: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–2021</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ru-RU"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3EE28A44-80EC-6AF9-7739-349E9F16EF9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88814" y="1068275"/>
            <a:ext cx="3600000" cy="2160000"/>
          </a:xfrm>
          <a:prstGeom prst="rect">
            <a:avLst/>
          </a:prstGeom>
          <a:noFill/>
          <a:ln>
            <a:noFill/>
          </a:ln>
        </p:spPr>
      </p:pic>
      <p:pic>
        <p:nvPicPr>
          <p:cNvPr id="8" name="Рисунок 7">
            <a:extLst>
              <a:ext uri="{FF2B5EF4-FFF2-40B4-BE49-F238E27FC236}">
                <a16:creationId xmlns:a16="http://schemas.microsoft.com/office/drawing/2014/main" id="{0A91DF09-F9BF-9A89-0841-8040C0B1B59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301806" y="1097611"/>
            <a:ext cx="3600000" cy="2160000"/>
          </a:xfrm>
          <a:prstGeom prst="rect">
            <a:avLst/>
          </a:prstGeom>
          <a:noFill/>
          <a:ln>
            <a:noFill/>
          </a:ln>
        </p:spPr>
      </p:pic>
      <p:pic>
        <p:nvPicPr>
          <p:cNvPr id="9" name="Рисунок 8">
            <a:extLst>
              <a:ext uri="{FF2B5EF4-FFF2-40B4-BE49-F238E27FC236}">
                <a16:creationId xmlns:a16="http://schemas.microsoft.com/office/drawing/2014/main" id="{8F1DB1C3-8661-7574-43E4-557DEF66C056}"/>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8114798" y="1030088"/>
            <a:ext cx="3600000" cy="2160000"/>
          </a:xfrm>
          <a:prstGeom prst="rect">
            <a:avLst/>
          </a:prstGeom>
          <a:noFill/>
          <a:ln>
            <a:noFill/>
          </a:ln>
        </p:spPr>
      </p:pic>
      <p:pic>
        <p:nvPicPr>
          <p:cNvPr id="10" name="Рисунок 9">
            <a:extLst>
              <a:ext uri="{FF2B5EF4-FFF2-40B4-BE49-F238E27FC236}">
                <a16:creationId xmlns:a16="http://schemas.microsoft.com/office/drawing/2014/main" id="{F75B0E2D-B4CE-1839-4321-CB7A01D61520}"/>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216000" y="4509000"/>
            <a:ext cx="2880000" cy="2160000"/>
          </a:xfrm>
          <a:prstGeom prst="rect">
            <a:avLst/>
          </a:prstGeom>
          <a:noFill/>
          <a:ln>
            <a:noFill/>
          </a:ln>
        </p:spPr>
      </p:pic>
      <p:pic>
        <p:nvPicPr>
          <p:cNvPr id="11" name="Рисунок 10">
            <a:extLst>
              <a:ext uri="{FF2B5EF4-FFF2-40B4-BE49-F238E27FC236}">
                <a16:creationId xmlns:a16="http://schemas.microsoft.com/office/drawing/2014/main" id="{7F609FF4-5C9D-5FEE-6332-37D036229656}"/>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35901" y="4449082"/>
            <a:ext cx="2880649" cy="2160000"/>
          </a:xfrm>
          <a:prstGeom prst="rect">
            <a:avLst/>
          </a:prstGeom>
          <a:noFill/>
          <a:ln>
            <a:noFill/>
          </a:ln>
        </p:spPr>
      </p:pic>
      <p:pic>
        <p:nvPicPr>
          <p:cNvPr id="12" name="Рисунок 11">
            <a:extLst>
              <a:ext uri="{FF2B5EF4-FFF2-40B4-BE49-F238E27FC236}">
                <a16:creationId xmlns:a16="http://schemas.microsoft.com/office/drawing/2014/main" id="{F6A69282-BE43-DD36-8E98-D2E13D9DB58D}"/>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6314798" y="4509000"/>
            <a:ext cx="5580000" cy="2160000"/>
          </a:xfrm>
          <a:prstGeom prst="rect">
            <a:avLst/>
          </a:prstGeom>
          <a:noFill/>
          <a:ln>
            <a:noFill/>
          </a:ln>
        </p:spPr>
      </p:pic>
      <p:sp>
        <p:nvSpPr>
          <p:cNvPr id="14" name="TextBox 13">
            <a:extLst>
              <a:ext uri="{FF2B5EF4-FFF2-40B4-BE49-F238E27FC236}">
                <a16:creationId xmlns:a16="http://schemas.microsoft.com/office/drawing/2014/main" id="{1787DD29-0ECC-5B25-C826-3FF12F6BAA05}"/>
              </a:ext>
            </a:extLst>
          </p:cNvPr>
          <p:cNvSpPr txBox="1"/>
          <p:nvPr/>
        </p:nvSpPr>
        <p:spPr>
          <a:xfrm>
            <a:off x="477203" y="3508922"/>
            <a:ext cx="11478896" cy="969496"/>
          </a:xfrm>
          <a:prstGeom prst="rect">
            <a:avLst/>
          </a:prstGeom>
          <a:noFill/>
        </p:spPr>
        <p:txBody>
          <a:bodyPr wrap="square">
            <a:spAutoFit/>
          </a:bodyPr>
          <a:lstStyle/>
          <a:p>
            <a:pPr marR="151130" algn="ctr">
              <a:lnSpc>
                <a:spcPct val="95000"/>
              </a:lnSpc>
            </a:pP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Frequency distribution of precipitation in summer months by gradations</a:t>
            </a:r>
            <a:endParaRPr lang="ru-RU"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marR="151130" algn="ctr">
              <a:lnSpc>
                <a:spcPct val="95000"/>
              </a:lnSpc>
            </a:pP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(&lt;25; 26-50; 51-75; 76-100; 101-300</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mm per month</a:t>
            </a: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recorded at meteostations of Crimea for the period 1991-2021</a:t>
            </a:r>
            <a:endParaRPr lang="ru-RU"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22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386C49-111B-8805-C67E-EADD2D2FC434}"/>
              </a:ext>
            </a:extLst>
          </p:cNvPr>
          <p:cNvSpPr txBox="1"/>
          <p:nvPr/>
        </p:nvSpPr>
        <p:spPr>
          <a:xfrm>
            <a:off x="1155772" y="198869"/>
            <a:ext cx="9652000" cy="677108"/>
          </a:xfrm>
          <a:prstGeom prst="rect">
            <a:avLst/>
          </a:prstGeom>
          <a:noFill/>
        </p:spPr>
        <p:txBody>
          <a:bodyPr wrap="square">
            <a:spAutoFit/>
          </a:bodyPr>
          <a:lstStyle/>
          <a:p>
            <a:pPr algn="ctr">
              <a:lnSpc>
                <a:spcPct val="95000"/>
              </a:lnSpc>
            </a:pP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Drought index from summed vegetation health index (VHI) in summer (in August</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2007, 2017, 2018 and 2020)</a:t>
            </a:r>
            <a:r>
              <a:rPr lang="en-GB"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on the Crimean Peninsula </a:t>
            </a:r>
            <a:endParaRPr lang="ru-RU" sz="2000" b="1" dirty="0">
              <a:solidFill>
                <a:srgbClr val="C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6" name="Picture 4" descr="Map&#10;&#10;Description automatically generated">
            <a:extLst>
              <a:ext uri="{FF2B5EF4-FFF2-40B4-BE49-F238E27FC236}">
                <a16:creationId xmlns:a16="http://schemas.microsoft.com/office/drawing/2014/main" id="{4E58D841-A131-E63B-48E0-52EE41391BEC}"/>
              </a:ext>
            </a:extLst>
          </p:cNvPr>
          <p:cNvPicPr>
            <a:picLocks noChangeAspect="1"/>
          </p:cNvPicPr>
          <p:nvPr/>
        </p:nvPicPr>
        <p:blipFill>
          <a:blip r:embed="rId2"/>
          <a:stretch>
            <a:fillRect/>
          </a:stretch>
        </p:blipFill>
        <p:spPr>
          <a:xfrm>
            <a:off x="147500" y="1208797"/>
            <a:ext cx="2880000" cy="2880000"/>
          </a:xfrm>
          <a:prstGeom prst="rect">
            <a:avLst/>
          </a:prstGeom>
        </p:spPr>
      </p:pic>
      <p:pic>
        <p:nvPicPr>
          <p:cNvPr id="7" name="Picture 10" descr="Map&#10;&#10;Description automatically generated">
            <a:extLst>
              <a:ext uri="{FF2B5EF4-FFF2-40B4-BE49-F238E27FC236}">
                <a16:creationId xmlns:a16="http://schemas.microsoft.com/office/drawing/2014/main" id="{E7B726FB-FA49-E631-DE24-E4F8D939448E}"/>
              </a:ext>
            </a:extLst>
          </p:cNvPr>
          <p:cNvPicPr>
            <a:picLocks noChangeAspect="1"/>
          </p:cNvPicPr>
          <p:nvPr/>
        </p:nvPicPr>
        <p:blipFill>
          <a:blip r:embed="rId3"/>
          <a:stretch>
            <a:fillRect/>
          </a:stretch>
        </p:blipFill>
        <p:spPr>
          <a:xfrm>
            <a:off x="3101772" y="1226959"/>
            <a:ext cx="2880000" cy="2880000"/>
          </a:xfrm>
          <a:prstGeom prst="rect">
            <a:avLst/>
          </a:prstGeom>
        </p:spPr>
      </p:pic>
      <p:pic>
        <p:nvPicPr>
          <p:cNvPr id="8" name="Picture 11" descr="Map&#10;&#10;Description automatically generated">
            <a:extLst>
              <a:ext uri="{FF2B5EF4-FFF2-40B4-BE49-F238E27FC236}">
                <a16:creationId xmlns:a16="http://schemas.microsoft.com/office/drawing/2014/main" id="{F7D942B7-60ED-A203-0D6B-2BD077201580}"/>
              </a:ext>
            </a:extLst>
          </p:cNvPr>
          <p:cNvPicPr>
            <a:picLocks noChangeAspect="1"/>
          </p:cNvPicPr>
          <p:nvPr/>
        </p:nvPicPr>
        <p:blipFill>
          <a:blip r:embed="rId4"/>
          <a:stretch>
            <a:fillRect/>
          </a:stretch>
        </p:blipFill>
        <p:spPr>
          <a:xfrm>
            <a:off x="5981772" y="1194051"/>
            <a:ext cx="2880000" cy="2880000"/>
          </a:xfrm>
          <a:prstGeom prst="rect">
            <a:avLst/>
          </a:prstGeom>
        </p:spPr>
      </p:pic>
      <p:pic>
        <p:nvPicPr>
          <p:cNvPr id="9" name="Picture 12" descr="Map&#10;&#10;Description automatically generated">
            <a:extLst>
              <a:ext uri="{FF2B5EF4-FFF2-40B4-BE49-F238E27FC236}">
                <a16:creationId xmlns:a16="http://schemas.microsoft.com/office/drawing/2014/main" id="{3EAB3B1D-7A62-CDEC-A224-48551E8A1BAE}"/>
              </a:ext>
            </a:extLst>
          </p:cNvPr>
          <p:cNvPicPr>
            <a:picLocks noChangeAspect="1"/>
          </p:cNvPicPr>
          <p:nvPr/>
        </p:nvPicPr>
        <p:blipFill>
          <a:blip r:embed="rId5"/>
          <a:stretch>
            <a:fillRect/>
          </a:stretch>
        </p:blipFill>
        <p:spPr>
          <a:xfrm>
            <a:off x="8936044" y="1194051"/>
            <a:ext cx="2880000" cy="2880000"/>
          </a:xfrm>
          <a:prstGeom prst="rect">
            <a:avLst/>
          </a:prstGeom>
        </p:spPr>
      </p:pic>
      <p:sp>
        <p:nvSpPr>
          <p:cNvPr id="11" name="TextBox 10">
            <a:extLst>
              <a:ext uri="{FF2B5EF4-FFF2-40B4-BE49-F238E27FC236}">
                <a16:creationId xmlns:a16="http://schemas.microsoft.com/office/drawing/2014/main" id="{3E812315-3E45-57CB-5923-4F714B2BD716}"/>
              </a:ext>
            </a:extLst>
          </p:cNvPr>
          <p:cNvSpPr txBox="1"/>
          <p:nvPr/>
        </p:nvSpPr>
        <p:spPr>
          <a:xfrm>
            <a:off x="542400" y="4162169"/>
            <a:ext cx="11335660" cy="646331"/>
          </a:xfrm>
          <a:prstGeom prst="rect">
            <a:avLst/>
          </a:prstGeom>
          <a:noFill/>
        </p:spPr>
        <p:txBody>
          <a:bodyPr wrap="square">
            <a:spAutoFit/>
          </a:bodyPr>
          <a:lstStyle/>
          <a:p>
            <a:pPr algn="ctr"/>
            <a:r>
              <a:rPr lang="en-GB" sz="1800" b="1" dirty="0">
                <a:solidFill>
                  <a:srgbClr val="C00000"/>
                </a:solidFill>
                <a:effectLst/>
                <a:latin typeface="Palatino Linotype" panose="02040502050505030304" pitchFamily="18" charset="0"/>
                <a:ea typeface="Times New Roman" panose="02020603050405020304" pitchFamily="18" charset="0"/>
                <a:cs typeface="Raleway" pitchFamily="2" charset="-52"/>
              </a:rPr>
              <a:t>Drought severity classification was made according to the recommended VHI threshold’s values </a:t>
            </a:r>
            <a:endParaRPr lang="ru-RU" sz="1800" b="1" dirty="0">
              <a:solidFill>
                <a:srgbClr val="C00000"/>
              </a:solidFill>
              <a:effectLst/>
              <a:latin typeface="Palatino Linotype" panose="02040502050505030304" pitchFamily="18" charset="0"/>
              <a:ea typeface="Times New Roman" panose="02020603050405020304" pitchFamily="18" charset="0"/>
              <a:cs typeface="Raleway" pitchFamily="2" charset="-52"/>
            </a:endParaRPr>
          </a:p>
          <a:p>
            <a:r>
              <a:rPr lang="en-GB" sz="1800" b="1" dirty="0">
                <a:solidFill>
                  <a:srgbClr val="C00000"/>
                </a:solidFill>
                <a:effectLst/>
                <a:latin typeface="Palatino Linotype" panose="02040502050505030304" pitchFamily="18" charset="0"/>
                <a:ea typeface="Times New Roman" panose="02020603050405020304" pitchFamily="18" charset="0"/>
                <a:cs typeface="Raleway" pitchFamily="2" charset="-52"/>
              </a:rPr>
              <a:t>(&lt;10-extreme drought, 11–20-severe drought, 21–30-moderate drought, 31–40-mild drought, &gt;40-no drought) </a:t>
            </a:r>
            <a:endParaRPr lang="ru-RU" b="1" dirty="0">
              <a:solidFill>
                <a:srgbClr val="C00000"/>
              </a:solidFill>
              <a:latin typeface="Palatino Linotype" panose="02040502050505030304" pitchFamily="18" charset="0"/>
            </a:endParaRPr>
          </a:p>
        </p:txBody>
      </p:sp>
      <p:sp>
        <p:nvSpPr>
          <p:cNvPr id="13" name="TextBox 12">
            <a:extLst>
              <a:ext uri="{FF2B5EF4-FFF2-40B4-BE49-F238E27FC236}">
                <a16:creationId xmlns:a16="http://schemas.microsoft.com/office/drawing/2014/main" id="{8E39A185-9DF9-049E-FF41-B6096A06376A}"/>
              </a:ext>
            </a:extLst>
          </p:cNvPr>
          <p:cNvSpPr txBox="1"/>
          <p:nvPr/>
        </p:nvSpPr>
        <p:spPr>
          <a:xfrm>
            <a:off x="327300" y="5029740"/>
            <a:ext cx="11560560" cy="1600438"/>
          </a:xfrm>
          <a:prstGeom prst="rect">
            <a:avLst/>
          </a:prstGeom>
          <a:noFill/>
        </p:spPr>
        <p:txBody>
          <a:bodyPr wrap="square">
            <a:spAutoFit/>
          </a:bodyPr>
          <a:lstStyle/>
          <a:p>
            <a:pPr algn="just">
              <a:lnSpc>
                <a:spcPct val="95000"/>
              </a:lnSpc>
              <a:spcBef>
                <a:spcPts val="1200"/>
              </a:spcBef>
              <a:spcAft>
                <a:spcPts val="300"/>
              </a:spcAft>
            </a:pPr>
            <a:r>
              <a:rPr lang="en-GB" i="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Areas of extreme drought conditions are also observed in the Northern coastline area of the Crimean Peninsula. Minor areas in the mountainous part of the Crimea also have signs of arid conditions</a:t>
            </a:r>
            <a:r>
              <a:rPr lang="en-US" i="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GB" i="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but for the most part the condition of vegetation in this area is satisfactory.</a:t>
            </a:r>
            <a:endParaRPr lang="ru-RU" i="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95000"/>
              </a:lnSpc>
              <a:spcBef>
                <a:spcPts val="1200"/>
              </a:spcBef>
              <a:spcAft>
                <a:spcPts val="300"/>
              </a:spcAft>
            </a:pPr>
            <a:r>
              <a:rPr lang="en-GB" b="1" i="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In percentage terms, in 2007 VHI values of </a:t>
            </a:r>
            <a:r>
              <a:rPr lang="en-GB" b="1" i="0"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extreme and severe drought</a:t>
            </a:r>
            <a:r>
              <a:rPr lang="en-GB" b="1" i="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occupied </a:t>
            </a:r>
            <a:r>
              <a:rPr lang="en-GB" b="1" i="0"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57% and 20% </a:t>
            </a:r>
            <a:r>
              <a:rPr lang="en-GB" b="1" i="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of the peninsula’s area accordingly, as well </a:t>
            </a:r>
            <a:r>
              <a:rPr lang="en-GB" b="1" i="0"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10% and 29% in 2017</a:t>
            </a:r>
            <a:r>
              <a:rPr lang="en-GB" b="1" i="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GB" b="1" i="0"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7% and 22% in 2018</a:t>
            </a:r>
            <a:r>
              <a:rPr lang="en-GB" b="1" i="0" dirty="0">
                <a:solidFill>
                  <a:schemeClr val="accent1">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rPr>
              <a:t> and </a:t>
            </a:r>
            <a:r>
              <a:rPr lang="en-GB" b="1" i="0"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11% and 26% in 2020</a:t>
            </a:r>
            <a:endParaRPr lang="ru-RU" b="1" i="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6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6877819-8F73-431B-AF3E-488B6E4B7B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474" y="4692358"/>
            <a:ext cx="2957830" cy="1677670"/>
          </a:xfrm>
          <a:prstGeom prst="rect">
            <a:avLst/>
          </a:prstGeom>
          <a:noFill/>
          <a:ln>
            <a:noFill/>
          </a:ln>
        </p:spPr>
      </p:pic>
      <p:pic>
        <p:nvPicPr>
          <p:cNvPr id="7" name="Рисунок 6">
            <a:extLst>
              <a:ext uri="{FF2B5EF4-FFF2-40B4-BE49-F238E27FC236}">
                <a16:creationId xmlns:a16="http://schemas.microsoft.com/office/drawing/2014/main" id="{DF859E49-D52F-4C16-AFA8-A0625C1023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1737" y="4747202"/>
            <a:ext cx="2901950" cy="1702435"/>
          </a:xfrm>
          <a:prstGeom prst="rect">
            <a:avLst/>
          </a:prstGeom>
          <a:noFill/>
          <a:ln>
            <a:noFill/>
          </a:ln>
        </p:spPr>
      </p:pic>
      <p:pic>
        <p:nvPicPr>
          <p:cNvPr id="8" name="Рисунок 7" descr="Изображение">
            <a:extLst>
              <a:ext uri="{FF2B5EF4-FFF2-40B4-BE49-F238E27FC236}">
                <a16:creationId xmlns:a16="http://schemas.microsoft.com/office/drawing/2014/main" id="{3CB54159-FB97-4C9C-BC7A-184964CB92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3687" y="4747201"/>
            <a:ext cx="3020060" cy="1702435"/>
          </a:xfrm>
          <a:prstGeom prst="rect">
            <a:avLst/>
          </a:prstGeom>
          <a:noFill/>
          <a:ln>
            <a:noFill/>
          </a:ln>
        </p:spPr>
      </p:pic>
      <p:pic>
        <p:nvPicPr>
          <p:cNvPr id="9" name="Рисунок 8">
            <a:extLst>
              <a:ext uri="{FF2B5EF4-FFF2-40B4-BE49-F238E27FC236}">
                <a16:creationId xmlns:a16="http://schemas.microsoft.com/office/drawing/2014/main" id="{743B96BF-73D0-4EA7-9470-DD0CD28F2B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88698" y="4786638"/>
            <a:ext cx="2806700" cy="1701800"/>
          </a:xfrm>
          <a:prstGeom prst="rect">
            <a:avLst/>
          </a:prstGeom>
          <a:noFill/>
          <a:ln>
            <a:noFill/>
          </a:ln>
        </p:spPr>
      </p:pic>
      <p:sp>
        <p:nvSpPr>
          <p:cNvPr id="17" name="TextBox 16">
            <a:extLst>
              <a:ext uri="{FF2B5EF4-FFF2-40B4-BE49-F238E27FC236}">
                <a16:creationId xmlns:a16="http://schemas.microsoft.com/office/drawing/2014/main" id="{35360D9E-6022-49C5-9689-33DDD98ABE0F}"/>
              </a:ext>
            </a:extLst>
          </p:cNvPr>
          <p:cNvSpPr txBox="1"/>
          <p:nvPr/>
        </p:nvSpPr>
        <p:spPr>
          <a:xfrm>
            <a:off x="304800" y="762328"/>
            <a:ext cx="11520612" cy="3351174"/>
          </a:xfrm>
          <a:prstGeom prst="rect">
            <a:avLst/>
          </a:prstGeom>
          <a:noFill/>
        </p:spPr>
        <p:txBody>
          <a:bodyPr wrap="square">
            <a:spAutoFit/>
          </a:bodyPr>
          <a:lstStyle/>
          <a:p>
            <a:pPr indent="542925" algn="just">
              <a:lnSpc>
                <a:spcPct val="107000"/>
              </a:lnSpc>
              <a:spcAft>
                <a:spcPts val="800"/>
              </a:spcAft>
            </a:pPr>
            <a:r>
              <a:rPr lang="en-US" dirty="0">
                <a:solidFill>
                  <a:schemeClr val="accent1">
                    <a:lumMod val="75000"/>
                  </a:schemeClr>
                </a:solidFill>
                <a:effectLst/>
                <a:latin typeface="Palatino Linotype" panose="02040502050505030304" pitchFamily="18" charset="0"/>
                <a:ea typeface="Cambria Math" panose="02040503050406030204" pitchFamily="18" charset="0"/>
                <a:cs typeface="Times New Roman" panose="02020603050405020304" pitchFamily="18" charset="0"/>
              </a:rPr>
              <a:t>On the territory of Crimea in the summer of 2021, several heavy downpours were recorded, which provoked floods and mudslides, and as a result, a number of large cities and towns were in the zone of a natural disaster (Yalta and Kerch, June 17-18, 2021; </a:t>
            </a:r>
            <a:r>
              <a:rPr lang="en-US" dirty="0" err="1">
                <a:solidFill>
                  <a:schemeClr val="accent1">
                    <a:lumMod val="75000"/>
                  </a:schemeClr>
                </a:solidFill>
                <a:effectLst/>
                <a:latin typeface="Palatino Linotype" panose="02040502050505030304" pitchFamily="18" charset="0"/>
                <a:ea typeface="Cambria Math" panose="02040503050406030204" pitchFamily="18" charset="0"/>
                <a:cs typeface="Times New Roman" panose="02020603050405020304" pitchFamily="18" charset="0"/>
              </a:rPr>
              <a:t>Bakhchisar</a:t>
            </a:r>
            <a:r>
              <a:rPr lang="en-US" dirty="0">
                <a:solidFill>
                  <a:schemeClr val="accent1">
                    <a:lumMod val="75000"/>
                  </a:schemeClr>
                </a:solidFill>
                <a:effectLst/>
                <a:latin typeface="Palatino Linotype" panose="02040502050505030304" pitchFamily="18" charset="0"/>
                <a:ea typeface="Cambria Math" panose="02040503050406030204" pitchFamily="18" charset="0"/>
                <a:cs typeface="Times New Roman" panose="02020603050405020304" pitchFamily="18" charset="0"/>
              </a:rPr>
              <a:t>, Yalta, Saki, etc., July 3-7, 2021, etc.).</a:t>
            </a:r>
          </a:p>
          <a:p>
            <a:pPr indent="542925" algn="just">
              <a:lnSpc>
                <a:spcPct val="107000"/>
              </a:lnSpc>
              <a:spcAft>
                <a:spcPts val="800"/>
              </a:spcAft>
            </a:pPr>
            <a:r>
              <a:rPr lang="en-US" dirty="0">
                <a:solidFill>
                  <a:schemeClr val="accent1">
                    <a:lumMod val="75000"/>
                  </a:schemeClr>
                </a:solidFill>
                <a:effectLst/>
                <a:latin typeface="Palatino Linotype" panose="02040502050505030304" pitchFamily="18" charset="0"/>
                <a:ea typeface="Cambria Math" panose="02040503050406030204" pitchFamily="18" charset="0"/>
                <a:cs typeface="Times New Roman" panose="02020603050405020304" pitchFamily="18" charset="0"/>
              </a:rPr>
              <a:t>For example, on July 3-7, 113 mm of precipitation fell in a day in the Bakhchisaray district, in Yalta 49 mm, in Ai-Petri 85 mm, in </a:t>
            </a:r>
            <a:r>
              <a:rPr lang="en-US" dirty="0" err="1">
                <a:solidFill>
                  <a:schemeClr val="accent1">
                    <a:lumMod val="75000"/>
                  </a:schemeClr>
                </a:solidFill>
                <a:effectLst/>
                <a:latin typeface="Palatino Linotype" panose="02040502050505030304" pitchFamily="18" charset="0"/>
                <a:ea typeface="Cambria Math" panose="02040503050406030204" pitchFamily="18" charset="0"/>
                <a:cs typeface="Times New Roman" panose="02020603050405020304" pitchFamily="18" charset="0"/>
              </a:rPr>
              <a:t>Nikitsky-Sadi</a:t>
            </a:r>
            <a:r>
              <a:rPr lang="en-US" dirty="0">
                <a:solidFill>
                  <a:schemeClr val="accent1">
                    <a:lumMod val="75000"/>
                  </a:schemeClr>
                </a:solidFill>
                <a:effectLst/>
                <a:latin typeface="Palatino Linotype" panose="02040502050505030304" pitchFamily="18" charset="0"/>
                <a:ea typeface="Cambria Math" panose="02040503050406030204" pitchFamily="18" charset="0"/>
                <a:cs typeface="Times New Roman" panose="02020603050405020304" pitchFamily="18" charset="0"/>
              </a:rPr>
              <a:t> 42 mm, in Simferopol 35 mm (from 0.5 to 2 monthly precipitation rates).</a:t>
            </a:r>
          </a:p>
          <a:p>
            <a:pPr indent="542925" algn="just">
              <a:lnSpc>
                <a:spcPct val="107000"/>
              </a:lnSpc>
              <a:spcAft>
                <a:spcPts val="800"/>
              </a:spcAft>
            </a:pPr>
            <a:r>
              <a:rPr lang="en-US" dirty="0">
                <a:solidFill>
                  <a:schemeClr val="accent1">
                    <a:lumMod val="75000"/>
                  </a:schemeClr>
                </a:solidFill>
                <a:effectLst/>
                <a:latin typeface="Palatino Linotype" panose="02040502050505030304" pitchFamily="18" charset="0"/>
                <a:ea typeface="Cambria Math" panose="02040503050406030204" pitchFamily="18" charset="0"/>
                <a:cs typeface="Times New Roman" panose="02020603050405020304" pitchFamily="18" charset="0"/>
              </a:rPr>
              <a:t>According to hydrologists of the Crimea, intense rainfall in June-July on the peninsula had a positive effect on the filling of reservoirs, but there are questions about the quality of these waters, which are a mixture of dirt and sewage.</a:t>
            </a:r>
          </a:p>
          <a:p>
            <a:pPr indent="542925" algn="just">
              <a:lnSpc>
                <a:spcPct val="107000"/>
              </a:lnSpc>
              <a:spcAft>
                <a:spcPts val="800"/>
              </a:spcAft>
            </a:pPr>
            <a:r>
              <a:rPr lang="en-US" dirty="0">
                <a:solidFill>
                  <a:schemeClr val="accent1">
                    <a:lumMod val="75000"/>
                  </a:schemeClr>
                </a:solidFill>
                <a:effectLst/>
                <a:latin typeface="Palatino Linotype" panose="02040502050505030304" pitchFamily="18" charset="0"/>
                <a:ea typeface="Cambria Math" panose="02040503050406030204" pitchFamily="18" charset="0"/>
                <a:cs typeface="Times New Roman" panose="02020603050405020304" pitchFamily="18" charset="0"/>
              </a:rPr>
              <a:t>But at the same time, in </a:t>
            </a:r>
            <a:r>
              <a:rPr lang="en-US" dirty="0" err="1">
                <a:solidFill>
                  <a:schemeClr val="accent1">
                    <a:lumMod val="75000"/>
                  </a:schemeClr>
                </a:solidFill>
                <a:effectLst/>
                <a:latin typeface="Palatino Linotype" panose="02040502050505030304" pitchFamily="18" charset="0"/>
                <a:ea typeface="Cambria Math" panose="02040503050406030204" pitchFamily="18" charset="0"/>
                <a:cs typeface="Times New Roman" panose="02020603050405020304" pitchFamily="18" charset="0"/>
              </a:rPr>
              <a:t>Alushta</a:t>
            </a:r>
            <a:r>
              <a:rPr lang="en-US" dirty="0">
                <a:solidFill>
                  <a:schemeClr val="accent1">
                    <a:lumMod val="75000"/>
                  </a:schemeClr>
                </a:solidFill>
                <a:effectLst/>
                <a:latin typeface="Palatino Linotype" panose="02040502050505030304" pitchFamily="18" charset="0"/>
                <a:ea typeface="Cambria Math" panose="02040503050406030204" pitchFamily="18" charset="0"/>
                <a:cs typeface="Times New Roman" panose="02020603050405020304" pitchFamily="18" charset="0"/>
              </a:rPr>
              <a:t>, thanks to the fact that the drainage system was repaired and unclogged, the rains passed almost without consequences.</a:t>
            </a:r>
            <a:endParaRPr lang="ru-RU" dirty="0">
              <a:solidFill>
                <a:schemeClr val="accent1">
                  <a:lumMod val="75000"/>
                </a:schemeClr>
              </a:solidFill>
              <a:effectLst/>
              <a:latin typeface="Palatino Linotype" panose="02040502050505030304" pitchFamily="18" charset="0"/>
              <a:ea typeface="Cambria Math"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F026418-6A0A-4EF9-97CD-6C3E45B39464}"/>
              </a:ext>
            </a:extLst>
          </p:cNvPr>
          <p:cNvSpPr txBox="1"/>
          <p:nvPr/>
        </p:nvSpPr>
        <p:spPr>
          <a:xfrm>
            <a:off x="1251284" y="103409"/>
            <a:ext cx="10268461" cy="470706"/>
          </a:xfrm>
          <a:prstGeom prst="rect">
            <a:avLst/>
          </a:prstGeom>
          <a:noFill/>
        </p:spPr>
        <p:txBody>
          <a:bodyPr wrap="square">
            <a:spAutoFit/>
          </a:bodyPr>
          <a:lstStyle/>
          <a:p>
            <a:pPr algn="ctr">
              <a:lnSpc>
                <a:spcPct val="107000"/>
              </a:lnSpc>
              <a:spcAft>
                <a:spcPts val="800"/>
              </a:spcAft>
            </a:pPr>
            <a:r>
              <a:rPr lang="en-US" sz="2400" b="1" dirty="0">
                <a:solidFill>
                  <a:srgbClr val="C00000"/>
                </a:solidFill>
                <a:effectLst>
                  <a:outerShdw blurRad="38100" dist="38100" dir="2700000" algn="tl">
                    <a:srgbClr val="000000">
                      <a:alpha val="43137"/>
                    </a:srgbClr>
                  </a:outerShdw>
                </a:effectLst>
                <a:latin typeface="Palatino Linotype" panose="02040502050505030304" pitchFamily="18" charset="0"/>
                <a:ea typeface="Cambria Math" panose="02040503050406030204" pitchFamily="18" charset="0"/>
                <a:cs typeface="Times New Roman" panose="02020603050405020304" pitchFamily="18" charset="0"/>
              </a:rPr>
              <a:t>Abnormal weather phenomena in the summer of 2021</a:t>
            </a:r>
            <a:endParaRPr lang="ru-RU" sz="2400" b="1" dirty="0">
              <a:solidFill>
                <a:srgbClr val="C00000"/>
              </a:solidFill>
              <a:effectLst>
                <a:outerShdw blurRad="38100" dist="38100" dir="2700000" algn="tl">
                  <a:srgbClr val="000000">
                    <a:alpha val="43137"/>
                  </a:srgbClr>
                </a:outerShdw>
              </a:effectLst>
              <a:latin typeface="Palatino Linotype" panose="020405020505050303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18488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3479</Words>
  <Application>Microsoft Office PowerPoint</Application>
  <PresentationFormat>Широкоэкранный</PresentationFormat>
  <Paragraphs>379</Paragraphs>
  <Slides>27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Arial</vt:lpstr>
      <vt:lpstr>Calibri</vt:lpstr>
      <vt:lpstr>Calibri Light</vt:lpstr>
      <vt:lpstr>Cambria</vt:lpstr>
      <vt:lpstr>Palatino Linotype</vt:lpstr>
      <vt:lpstr>Symbol</vt:lpstr>
      <vt:lpstr>Тема Office</vt:lpstr>
      <vt:lpstr>Презентация PowerPoint</vt:lpstr>
      <vt:lpstr>Materials and Methods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Conclusions</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SVETLANA BOYCHENKO</dc:creator>
  <cp:lastModifiedBy>SVETLANA BOYCHENKO</cp:lastModifiedBy>
  <cp:revision>12</cp:revision>
  <dcterms:created xsi:type="dcterms:W3CDTF">2022-09-26T14:07:54Z</dcterms:created>
  <dcterms:modified xsi:type="dcterms:W3CDTF">2022-10-28T16:05:35Z</dcterms:modified>
</cp:coreProperties>
</file>